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6" r:id="rId29"/>
    <p:sldId id="284" r:id="rId30"/>
    <p:sldId id="276" r:id="rId31"/>
    <p:sldId id="285" r:id="rId32"/>
    <p:sldId id="288" r:id="rId33"/>
    <p:sldId id="287" r:id="rId34"/>
    <p:sldId id="289" r:id="rId35"/>
    <p:sldId id="290" r:id="rId36"/>
    <p:sldId id="293" r:id="rId37"/>
    <p:sldId id="291" r:id="rId38"/>
    <p:sldId id="292"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60"/>
  </p:normalViewPr>
  <p:slideViewPr>
    <p:cSldViewPr snapToGrid="0">
      <p:cViewPr>
        <p:scale>
          <a:sx n="100" d="100"/>
          <a:sy n="100" d="100"/>
        </p:scale>
        <p:origin x="10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3C1E-6D23-4B51-95C0-3757F3438F40}" type="datetimeFigureOut">
              <a:rPr lang="fr-FR" smtClean="0"/>
              <a:t>30/05/2024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72C82-B09C-482D-9F1F-1171837307FD}" type="slidenum">
              <a:rPr lang="fr-FR" smtClean="0"/>
              <a:t>‹N°›</a:t>
            </a:fld>
            <a:endParaRPr lang="fr-FR"/>
          </a:p>
        </p:txBody>
      </p:sp>
    </p:spTree>
    <p:extLst>
      <p:ext uri="{BB962C8B-B14F-4D97-AF65-F5344CB8AC3E}">
        <p14:creationId xmlns:p14="http://schemas.microsoft.com/office/powerpoint/2010/main" val="282736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2</a:t>
            </a:fld>
            <a:endParaRPr lang="fr-FR"/>
          </a:p>
        </p:txBody>
      </p:sp>
    </p:spTree>
    <p:extLst>
      <p:ext uri="{BB962C8B-B14F-4D97-AF65-F5344CB8AC3E}">
        <p14:creationId xmlns:p14="http://schemas.microsoft.com/office/powerpoint/2010/main" val="2933425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Calibri Light" panose="020F0302020204030204" pitchFamily="34" charset="0"/>
                <a:ea typeface="Calibri" panose="020F0502020204030204" pitchFamily="34" charset="0"/>
              </a:rPr>
              <a:t>Dans </a:t>
            </a:r>
            <a:r>
              <a:rPr lang="fr-FR" sz="1800" dirty="0" err="1">
                <a:effectLst/>
                <a:latin typeface="Calibri Light" panose="020F0302020204030204" pitchFamily="34" charset="0"/>
                <a:ea typeface="Calibri" panose="020F0502020204030204" pitchFamily="34" charset="0"/>
              </a:rPr>
              <a:t>React</a:t>
            </a:r>
            <a:r>
              <a:rPr lang="fr-FR" sz="1800" dirty="0">
                <a:effectLst/>
                <a:latin typeface="Calibri Light" panose="020F0302020204030204" pitchFamily="34" charset="0"/>
                <a:ea typeface="Calibri" panose="020F0502020204030204" pitchFamily="34" charset="0"/>
              </a:rPr>
              <a:t> tout est composant. Nos pages, les </a:t>
            </a:r>
            <a:r>
              <a:rPr lang="fr-FR" sz="1800" dirty="0" err="1">
                <a:effectLst/>
                <a:latin typeface="Calibri Light" panose="020F0302020204030204" pitchFamily="34" charset="0"/>
                <a:ea typeface="Calibri" panose="020F0502020204030204" pitchFamily="34" charset="0"/>
              </a:rPr>
              <a:t>elements</a:t>
            </a:r>
            <a:r>
              <a:rPr lang="fr-FR" sz="1800" dirty="0">
                <a:effectLst/>
                <a:latin typeface="Calibri Light" panose="020F0302020204030204" pitchFamily="34" charset="0"/>
                <a:ea typeface="Calibri" panose="020F0502020204030204" pitchFamily="34" charset="0"/>
              </a:rPr>
              <a:t> de nos pages sont des composants […]chacun de ces compo peuvent avoir un ou </a:t>
            </a:r>
            <a:r>
              <a:rPr lang="fr-FR" sz="1800" dirty="0" err="1">
                <a:effectLst/>
                <a:latin typeface="Calibri Light" panose="020F0302020204030204" pitchFamily="34" charset="0"/>
                <a:ea typeface="Calibri" panose="020F0502020204030204" pitchFamily="34" charset="0"/>
              </a:rPr>
              <a:t>plusieur</a:t>
            </a:r>
            <a:r>
              <a:rPr lang="fr-FR" sz="1800" dirty="0">
                <a:effectLst/>
                <a:latin typeface="Calibri Light" panose="020F0302020204030204" pitchFamily="34" charset="0"/>
                <a:ea typeface="Calibri" panose="020F0502020204030204" pitchFamily="34" charset="0"/>
              </a:rPr>
              <a:t> états. </a:t>
            </a:r>
          </a:p>
          <a:p>
            <a:r>
              <a:rPr lang="fr-FR" sz="1800" dirty="0">
                <a:effectLst/>
                <a:latin typeface="Calibri Light" panose="020F0302020204030204" pitchFamily="34" charset="0"/>
              </a:rPr>
              <a:t>C’est la tout l’</a:t>
            </a:r>
            <a:r>
              <a:rPr lang="fr-FR" sz="1800" dirty="0" err="1">
                <a:effectLst/>
                <a:latin typeface="Calibri Light" panose="020F0302020204030204" pitchFamily="34" charset="0"/>
              </a:rPr>
              <a:t>interet</a:t>
            </a:r>
            <a:r>
              <a:rPr lang="fr-FR" sz="1800" dirty="0">
                <a:effectLst/>
                <a:latin typeface="Calibri Light" panose="020F0302020204030204" pitchFamily="34" charset="0"/>
              </a:rPr>
              <a:t> de </a:t>
            </a:r>
            <a:r>
              <a:rPr lang="fr-FR" sz="1800" dirty="0" err="1">
                <a:effectLst/>
                <a:latin typeface="Calibri Light" panose="020F0302020204030204" pitchFamily="34" charset="0"/>
              </a:rPr>
              <a:t>react</a:t>
            </a:r>
            <a:r>
              <a:rPr lang="fr-FR" sz="1800" dirty="0">
                <a:effectLst/>
                <a:latin typeface="Calibri Light" panose="020F0302020204030204" pitchFamily="34" charset="0"/>
              </a:rPr>
              <a:t>, permettre la réutilisation tout en retournant des valeurs </a:t>
            </a:r>
            <a:r>
              <a:rPr lang="fr-FR" sz="1800" dirty="0" err="1">
                <a:effectLst/>
                <a:latin typeface="Calibri Light" panose="020F0302020204030204" pitchFamily="34" charset="0"/>
              </a:rPr>
              <a:t>differentes</a:t>
            </a:r>
            <a:r>
              <a:rPr lang="fr-FR" sz="1800" dirty="0">
                <a:effectLst/>
                <a:latin typeface="Calibri Light" panose="020F0302020204030204" pitchFamily="34" charset="0"/>
              </a:rPr>
              <a:t>. </a:t>
            </a:r>
            <a:endParaRPr lang="fr-FR" dirty="0"/>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26</a:t>
            </a:fld>
            <a:endParaRPr lang="fr-FR"/>
          </a:p>
        </p:txBody>
      </p:sp>
    </p:spTree>
    <p:extLst>
      <p:ext uri="{BB962C8B-B14F-4D97-AF65-F5344CB8AC3E}">
        <p14:creationId xmlns:p14="http://schemas.microsoft.com/office/powerpoint/2010/main" val="3007590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gestion d’</a:t>
            </a:r>
            <a:r>
              <a:rPr lang="fr-FR" dirty="0" err="1"/>
              <a:t>etat</a:t>
            </a:r>
            <a:r>
              <a:rPr lang="fr-FR" dirty="0"/>
              <a:t> et des effet j’ai utilisé les </a:t>
            </a:r>
            <a:r>
              <a:rPr lang="fr-FR" dirty="0" err="1"/>
              <a:t>hook</a:t>
            </a:r>
            <a:r>
              <a:rPr lang="fr-FR" dirty="0"/>
              <a:t>, </a:t>
            </a:r>
            <a:r>
              <a:rPr lang="fr-FR" dirty="0" err="1"/>
              <a:t>gerer</a:t>
            </a:r>
            <a:r>
              <a:rPr lang="fr-FR" dirty="0"/>
              <a:t> </a:t>
            </a:r>
            <a:r>
              <a:rPr lang="fr-FR" dirty="0" err="1"/>
              <a:t>letat</a:t>
            </a:r>
            <a:r>
              <a:rPr lang="fr-FR" dirty="0"/>
              <a:t> local et stocker les data de [..] ainsi que les </a:t>
            </a:r>
            <a:r>
              <a:rPr lang="fr-FR" dirty="0" err="1"/>
              <a:t>selection</a:t>
            </a:r>
            <a:r>
              <a:rPr lang="fr-FR" dirty="0"/>
              <a:t> de l’utilisateur .comme le type de recette (entré plat dessert)</a:t>
            </a:r>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28</a:t>
            </a:fld>
            <a:endParaRPr lang="fr-FR"/>
          </a:p>
        </p:txBody>
      </p:sp>
    </p:spTree>
    <p:extLst>
      <p:ext uri="{BB962C8B-B14F-4D97-AF65-F5344CB8AC3E}">
        <p14:creationId xmlns:p14="http://schemas.microsoft.com/office/powerpoint/2010/main" val="267409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uniqueConstraint</a:t>
            </a:r>
            <a:endParaRPr lang="fr-FR" dirty="0"/>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30</a:t>
            </a:fld>
            <a:endParaRPr lang="fr-FR"/>
          </a:p>
        </p:txBody>
      </p:sp>
    </p:spTree>
    <p:extLst>
      <p:ext uri="{BB962C8B-B14F-4D97-AF65-F5344CB8AC3E}">
        <p14:creationId xmlns:p14="http://schemas.microsoft.com/office/powerpoint/2010/main" val="13891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Parlez de moi , pourquoi j’ai </a:t>
            </a:r>
            <a:r>
              <a:rPr lang="fr-FR" dirty="0" err="1"/>
              <a:t>rejoind</a:t>
            </a:r>
            <a:r>
              <a:rPr lang="fr-FR" dirty="0"/>
              <a:t> cette formation, </a:t>
            </a:r>
          </a:p>
          <a:p>
            <a:endParaRPr lang="fr-FR" dirty="0"/>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3</a:t>
            </a:fld>
            <a:endParaRPr lang="fr-FR"/>
          </a:p>
        </p:txBody>
      </p:sp>
    </p:spTree>
    <p:extLst>
      <p:ext uri="{BB962C8B-B14F-4D97-AF65-F5344CB8AC3E}">
        <p14:creationId xmlns:p14="http://schemas.microsoft.com/office/powerpoint/2010/main" val="225245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mission de stage était de crée un site e-commerce, |tuteur nous a laisser choisir mais nous a motivé a |  une fois le stage termine je me suis motivé a recommencer un projet | </a:t>
            </a:r>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4</a:t>
            </a:fld>
            <a:endParaRPr lang="fr-FR"/>
          </a:p>
        </p:txBody>
      </p:sp>
    </p:spTree>
    <p:extLst>
      <p:ext uri="{BB962C8B-B14F-4D97-AF65-F5344CB8AC3E}">
        <p14:creationId xmlns:p14="http://schemas.microsoft.com/office/powerpoint/2010/main" val="204733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site de cuisine, j’ai été amené a développer un CRUD . Voici les </a:t>
            </a:r>
            <a:r>
              <a:rPr lang="fr-FR" dirty="0" err="1"/>
              <a:t>differente</a:t>
            </a:r>
            <a:r>
              <a:rPr lang="fr-FR" dirty="0"/>
              <a:t> étapes de création </a:t>
            </a:r>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5</a:t>
            </a:fld>
            <a:endParaRPr lang="fr-FR"/>
          </a:p>
        </p:txBody>
      </p:sp>
    </p:spTree>
    <p:extLst>
      <p:ext uri="{BB962C8B-B14F-4D97-AF65-F5344CB8AC3E}">
        <p14:creationId xmlns:p14="http://schemas.microsoft.com/office/powerpoint/2010/main" val="109660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que j’ai fait en </a:t>
            </a:r>
            <a:r>
              <a:rPr lang="fr-FR" dirty="0" err="1"/>
              <a:t>frond</a:t>
            </a:r>
            <a:r>
              <a:rPr lang="fr-FR" dirty="0"/>
              <a:t> et back</a:t>
            </a:r>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7</a:t>
            </a:fld>
            <a:endParaRPr lang="fr-FR"/>
          </a:p>
        </p:txBody>
      </p:sp>
    </p:spTree>
    <p:extLst>
      <p:ext uri="{BB962C8B-B14F-4D97-AF65-F5344CB8AC3E}">
        <p14:creationId xmlns:p14="http://schemas.microsoft.com/office/powerpoint/2010/main" val="2128775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commencer l’</a:t>
            </a:r>
            <a:r>
              <a:rPr lang="fr-FR" dirty="0" err="1"/>
              <a:t>integration</a:t>
            </a:r>
            <a:r>
              <a:rPr lang="fr-FR" dirty="0"/>
              <a:t> , j’ai </a:t>
            </a:r>
            <a:r>
              <a:rPr lang="fr-FR" dirty="0" err="1"/>
              <a:t>decider</a:t>
            </a:r>
            <a:r>
              <a:rPr lang="fr-FR" dirty="0"/>
              <a:t> de faire une maquette pour avoir une idée visuel de mon site.</a:t>
            </a:r>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9</a:t>
            </a:fld>
            <a:endParaRPr lang="fr-FR"/>
          </a:p>
        </p:txBody>
      </p:sp>
    </p:spTree>
    <p:extLst>
      <p:ext uri="{BB962C8B-B14F-4D97-AF65-F5344CB8AC3E}">
        <p14:creationId xmlns:p14="http://schemas.microsoft.com/office/powerpoint/2010/main" val="133642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retrouve un </a:t>
            </a:r>
            <a:r>
              <a:rPr lang="fr-FR" dirty="0" err="1"/>
              <a:t>mvc</a:t>
            </a:r>
            <a:r>
              <a:rPr lang="fr-FR" dirty="0"/>
              <a:t> | </a:t>
            </a:r>
            <a:r>
              <a:rPr lang="fr-FR" dirty="0" err="1"/>
              <a:t>grace</a:t>
            </a:r>
            <a:r>
              <a:rPr lang="fr-FR" dirty="0"/>
              <a:t> a doctrine lorsque je crée une entité le </a:t>
            </a:r>
            <a:r>
              <a:rPr lang="fr-FR" dirty="0" err="1"/>
              <a:t>framework</a:t>
            </a:r>
            <a:r>
              <a:rPr lang="fr-FR" dirty="0"/>
              <a:t> crée un fichier […] repo contiendra les </a:t>
            </a:r>
            <a:r>
              <a:rPr lang="fr-FR" dirty="0" err="1"/>
              <a:t>methode</a:t>
            </a:r>
            <a:r>
              <a:rPr lang="fr-FR" dirty="0"/>
              <a:t> pour la </a:t>
            </a:r>
            <a:r>
              <a:rPr lang="fr-FR" dirty="0" err="1"/>
              <a:t>selection</a:t>
            </a:r>
            <a:r>
              <a:rPr lang="fr-FR" dirty="0"/>
              <a:t> en </a:t>
            </a:r>
            <a:r>
              <a:rPr lang="fr-FR" dirty="0" err="1"/>
              <a:t>bdd</a:t>
            </a:r>
            <a:endParaRPr lang="fr-FR" dirty="0"/>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10</a:t>
            </a:fld>
            <a:endParaRPr lang="fr-FR"/>
          </a:p>
        </p:txBody>
      </p:sp>
    </p:spTree>
    <p:extLst>
      <p:ext uri="{BB962C8B-B14F-4D97-AF65-F5344CB8AC3E}">
        <p14:creationId xmlns:p14="http://schemas.microsoft.com/office/powerpoint/2010/main" val="411264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projet j’ai </a:t>
            </a:r>
            <a:r>
              <a:rPr lang="fr-FR" dirty="0" err="1"/>
              <a:t>utilié</a:t>
            </a:r>
            <a:r>
              <a:rPr lang="fr-FR" dirty="0"/>
              <a:t> </a:t>
            </a:r>
            <a:r>
              <a:rPr lang="fr-FR" dirty="0" err="1"/>
              <a:t>js</a:t>
            </a:r>
            <a:r>
              <a:rPr lang="fr-FR" dirty="0"/>
              <a:t> dans le </a:t>
            </a:r>
            <a:r>
              <a:rPr lang="fr-FR" dirty="0" err="1"/>
              <a:t>framework</a:t>
            </a:r>
            <a:r>
              <a:rPr lang="fr-FR" dirty="0"/>
              <a:t> react.js qui me permet </a:t>
            </a:r>
            <a:r>
              <a:rPr lang="fr-FR" dirty="0" err="1"/>
              <a:t>deffectuer</a:t>
            </a:r>
            <a:r>
              <a:rPr lang="fr-FR" dirty="0"/>
              <a:t> un rendu dynamique sans recharger la page. </a:t>
            </a:r>
          </a:p>
          <a:p>
            <a:r>
              <a:rPr lang="fr-FR" dirty="0"/>
              <a:t>Il permet de diviser notre code en composant ce qui permet un meilleur ergonomie et lisibilité</a:t>
            </a:r>
          </a:p>
          <a:p>
            <a:r>
              <a:rPr lang="fr-FR" dirty="0" err="1"/>
              <a:t>React</a:t>
            </a:r>
            <a:r>
              <a:rPr lang="fr-FR" dirty="0"/>
              <a:t> utilise des </a:t>
            </a:r>
            <a:r>
              <a:rPr lang="fr-FR" dirty="0" err="1"/>
              <a:t>hook</a:t>
            </a:r>
            <a:r>
              <a:rPr lang="fr-FR" dirty="0"/>
              <a:t> qui permet de stocker ou </a:t>
            </a:r>
            <a:r>
              <a:rPr lang="fr-FR" dirty="0" err="1"/>
              <a:t>acceder</a:t>
            </a:r>
            <a:r>
              <a:rPr lang="fr-FR" dirty="0"/>
              <a:t> aux </a:t>
            </a:r>
            <a:r>
              <a:rPr lang="fr-FR" dirty="0" err="1"/>
              <a:t>differente</a:t>
            </a:r>
            <a:r>
              <a:rPr lang="fr-FR" dirty="0"/>
              <a:t> valeur d’</a:t>
            </a:r>
            <a:r>
              <a:rPr lang="fr-FR" dirty="0" err="1"/>
              <a:t>etat</a:t>
            </a:r>
            <a:endParaRPr lang="fr-FR" dirty="0"/>
          </a:p>
          <a:p>
            <a:endParaRPr lang="fr-FR" dirty="0"/>
          </a:p>
          <a:p>
            <a:r>
              <a:rPr lang="fr-FR" dirty="0"/>
              <a:t>Pour styliser | contrairement a </a:t>
            </a:r>
            <a:r>
              <a:rPr lang="fr-FR" dirty="0" err="1"/>
              <a:t>boostrap</a:t>
            </a:r>
            <a:r>
              <a:rPr lang="fr-FR" dirty="0"/>
              <a:t> il importe que [..]</a:t>
            </a:r>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22</a:t>
            </a:fld>
            <a:endParaRPr lang="fr-FR"/>
          </a:p>
        </p:txBody>
      </p:sp>
    </p:spTree>
    <p:extLst>
      <p:ext uri="{BB962C8B-B14F-4D97-AF65-F5344CB8AC3E}">
        <p14:creationId xmlns:p14="http://schemas.microsoft.com/office/powerpoint/2010/main" val="306656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272C82-B09C-482D-9F1F-1171837307FD}" type="slidenum">
              <a:rPr lang="fr-FR" smtClean="0"/>
              <a:t>23</a:t>
            </a:fld>
            <a:endParaRPr lang="fr-FR"/>
          </a:p>
        </p:txBody>
      </p:sp>
    </p:spTree>
    <p:extLst>
      <p:ext uri="{BB962C8B-B14F-4D97-AF65-F5344CB8AC3E}">
        <p14:creationId xmlns:p14="http://schemas.microsoft.com/office/powerpoint/2010/main" val="9127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5/30/2024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5/30/2024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5/30/2024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5/30/2024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5/30/2024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5/30/2024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5/30/2024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A2A8C-0480-3E21-936A-D69DCE9BAC02}"/>
              </a:ext>
            </a:extLst>
          </p:cNvPr>
          <p:cNvSpPr>
            <a:spLocks noGrp="1"/>
          </p:cNvSpPr>
          <p:nvPr>
            <p:ph type="ctrTitle"/>
          </p:nvPr>
        </p:nvSpPr>
        <p:spPr>
          <a:xfrm>
            <a:off x="1347881" y="1640541"/>
            <a:ext cx="6831106" cy="1053353"/>
          </a:xfrm>
        </p:spPr>
        <p:txBody>
          <a:bodyPr/>
          <a:lstStyle/>
          <a:p>
            <a:r>
              <a:rPr lang="fr-FR" dirty="0"/>
              <a:t>MEDJOU YAMINE</a:t>
            </a:r>
          </a:p>
        </p:txBody>
      </p:sp>
      <p:sp>
        <p:nvSpPr>
          <p:cNvPr id="3" name="Sous-titre 2">
            <a:extLst>
              <a:ext uri="{FF2B5EF4-FFF2-40B4-BE49-F238E27FC236}">
                <a16:creationId xmlns:a16="http://schemas.microsoft.com/office/drawing/2014/main" id="{54E37A1E-1BBF-31A1-80DC-9087B4CC6939}"/>
              </a:ext>
            </a:extLst>
          </p:cNvPr>
          <p:cNvSpPr>
            <a:spLocks noGrp="1"/>
          </p:cNvSpPr>
          <p:nvPr>
            <p:ph type="subTitle" idx="1"/>
          </p:nvPr>
        </p:nvSpPr>
        <p:spPr>
          <a:xfrm>
            <a:off x="2401234" y="2693894"/>
            <a:ext cx="4724400" cy="415364"/>
          </a:xfrm>
        </p:spPr>
        <p:txBody>
          <a:bodyPr/>
          <a:lstStyle/>
          <a:p>
            <a:r>
              <a:rPr lang="fr-FR" dirty="0"/>
              <a:t>Développeur web et web mobile</a:t>
            </a:r>
          </a:p>
        </p:txBody>
      </p:sp>
      <p:pic>
        <p:nvPicPr>
          <p:cNvPr id="4" name="Image 3">
            <a:extLst>
              <a:ext uri="{FF2B5EF4-FFF2-40B4-BE49-F238E27FC236}">
                <a16:creationId xmlns:a16="http://schemas.microsoft.com/office/drawing/2014/main" id="{729A36A5-88E5-778F-97A3-31E9BB4B11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4542" y="3381561"/>
            <a:ext cx="4578350" cy="1562100"/>
          </a:xfrm>
          <a:prstGeom prst="rect">
            <a:avLst/>
          </a:prstGeom>
          <a:noFill/>
          <a:ln>
            <a:noFill/>
          </a:ln>
        </p:spPr>
      </p:pic>
    </p:spTree>
    <p:extLst>
      <p:ext uri="{BB962C8B-B14F-4D97-AF65-F5344CB8AC3E}">
        <p14:creationId xmlns:p14="http://schemas.microsoft.com/office/powerpoint/2010/main" val="2921682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8803340" y="360962"/>
            <a:ext cx="2837329" cy="1293028"/>
          </a:xfrm>
        </p:spPr>
        <p:txBody>
          <a:bodyPr/>
          <a:lstStyle/>
          <a:p>
            <a:r>
              <a:rPr lang="fr-FR" dirty="0"/>
              <a:t>Backend</a:t>
            </a:r>
          </a:p>
        </p:txBody>
      </p:sp>
      <p:sp>
        <p:nvSpPr>
          <p:cNvPr id="3" name="Espace réservé du contenu 2">
            <a:extLst>
              <a:ext uri="{FF2B5EF4-FFF2-40B4-BE49-F238E27FC236}">
                <a16:creationId xmlns:a16="http://schemas.microsoft.com/office/drawing/2014/main" id="{48B6E9AA-97EB-8AF6-C42E-F9818FF8CB11}"/>
              </a:ext>
            </a:extLst>
          </p:cNvPr>
          <p:cNvSpPr>
            <a:spLocks noGrp="1"/>
          </p:cNvSpPr>
          <p:nvPr>
            <p:ph idx="1"/>
          </p:nvPr>
        </p:nvSpPr>
        <p:spPr>
          <a:xfrm>
            <a:off x="551331" y="1540136"/>
            <a:ext cx="10820400" cy="3022899"/>
          </a:xfrm>
        </p:spPr>
        <p:txBody>
          <a:bodyPr/>
          <a:lstStyle/>
          <a:p>
            <a:r>
              <a:rPr lang="fr-FR" dirty="0"/>
              <a:t>La réalisation de se projet s’est découpée en deux parties distinctes.</a:t>
            </a:r>
          </a:p>
          <a:p>
            <a:endParaRPr lang="fr-FR" dirty="0"/>
          </a:p>
          <a:p>
            <a:r>
              <a:rPr lang="fr-FR" dirty="0"/>
              <a:t>Pattern MVC</a:t>
            </a:r>
          </a:p>
          <a:p>
            <a:endParaRPr lang="fr-FR" dirty="0"/>
          </a:p>
          <a:p>
            <a:r>
              <a:rPr lang="fr-FR" dirty="0"/>
              <a:t>Création d’entité avec </a:t>
            </a:r>
            <a:r>
              <a:rPr lang="fr-FR" dirty="0" err="1"/>
              <a:t>symfony</a:t>
            </a:r>
            <a:endParaRPr lang="fr-FR" dirty="0"/>
          </a:p>
          <a:p>
            <a:pPr marL="0" indent="0">
              <a:buNone/>
            </a:pPr>
            <a:endParaRPr lang="fr-FR" dirty="0"/>
          </a:p>
          <a:p>
            <a:r>
              <a:rPr lang="fr-FR" dirty="0"/>
              <a:t>Configuration base de données</a:t>
            </a:r>
          </a:p>
          <a:p>
            <a:endParaRPr lang="fr-FR" dirty="0"/>
          </a:p>
          <a:p>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E4A0C96B-1736-CE7A-EE64-68252ACAAB44}"/>
              </a:ext>
            </a:extLst>
          </p:cNvPr>
          <p:cNvPicPr>
            <a:picLocks noChangeAspect="1"/>
          </p:cNvPicPr>
          <p:nvPr/>
        </p:nvPicPr>
        <p:blipFill>
          <a:blip r:embed="rId3"/>
          <a:stretch>
            <a:fillRect/>
          </a:stretch>
        </p:blipFill>
        <p:spPr>
          <a:xfrm>
            <a:off x="462112" y="4950438"/>
            <a:ext cx="8613192" cy="975233"/>
          </a:xfrm>
          <a:prstGeom prst="rect">
            <a:avLst/>
          </a:prstGeom>
        </p:spPr>
      </p:pic>
    </p:spTree>
    <p:extLst>
      <p:ext uri="{BB962C8B-B14F-4D97-AF65-F5344CB8AC3E}">
        <p14:creationId xmlns:p14="http://schemas.microsoft.com/office/powerpoint/2010/main" val="51782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3" name="Espace réservé du contenu 2">
            <a:extLst>
              <a:ext uri="{FF2B5EF4-FFF2-40B4-BE49-F238E27FC236}">
                <a16:creationId xmlns:a16="http://schemas.microsoft.com/office/drawing/2014/main" id="{48B6E9AA-97EB-8AF6-C42E-F9818FF8CB11}"/>
              </a:ext>
            </a:extLst>
          </p:cNvPr>
          <p:cNvSpPr>
            <a:spLocks noGrp="1"/>
          </p:cNvSpPr>
          <p:nvPr>
            <p:ph idx="1"/>
          </p:nvPr>
        </p:nvSpPr>
        <p:spPr>
          <a:xfrm>
            <a:off x="1328716" y="1724156"/>
            <a:ext cx="2828365" cy="476922"/>
          </a:xfrm>
        </p:spPr>
        <p:txBody>
          <a:bodyPr/>
          <a:lstStyle/>
          <a:p>
            <a:pPr marL="0" indent="0">
              <a:buNone/>
            </a:pPr>
            <a:r>
              <a:rPr lang="fr-FR" dirty="0"/>
              <a:t>Création d’entité</a:t>
            </a:r>
          </a:p>
        </p:txBody>
      </p:sp>
      <p:pic>
        <p:nvPicPr>
          <p:cNvPr id="5" name="Image 4">
            <a:extLst>
              <a:ext uri="{FF2B5EF4-FFF2-40B4-BE49-F238E27FC236}">
                <a16:creationId xmlns:a16="http://schemas.microsoft.com/office/drawing/2014/main" id="{3CF6F1B9-09FB-64AB-DF1F-C667B666F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9690"/>
            <a:ext cx="5485799" cy="3760452"/>
          </a:xfrm>
          <a:prstGeom prst="rect">
            <a:avLst/>
          </a:prstGeom>
        </p:spPr>
      </p:pic>
      <p:pic>
        <p:nvPicPr>
          <p:cNvPr id="6" name="Image 5">
            <a:extLst>
              <a:ext uri="{FF2B5EF4-FFF2-40B4-BE49-F238E27FC236}">
                <a16:creationId xmlns:a16="http://schemas.microsoft.com/office/drawing/2014/main" id="{3EB8B96B-205F-BC3D-33EA-9F57F824247D}"/>
              </a:ext>
            </a:extLst>
          </p:cNvPr>
          <p:cNvPicPr>
            <a:picLocks noChangeAspect="1"/>
          </p:cNvPicPr>
          <p:nvPr/>
        </p:nvPicPr>
        <p:blipFill>
          <a:blip r:embed="rId3"/>
          <a:stretch>
            <a:fillRect/>
          </a:stretch>
        </p:blipFill>
        <p:spPr>
          <a:xfrm>
            <a:off x="5586319" y="2299690"/>
            <a:ext cx="6254750" cy="3061335"/>
          </a:xfrm>
          <a:prstGeom prst="rect">
            <a:avLst/>
          </a:prstGeom>
        </p:spPr>
      </p:pic>
      <p:sp>
        <p:nvSpPr>
          <p:cNvPr id="7" name="Espace réservé du contenu 2">
            <a:extLst>
              <a:ext uri="{FF2B5EF4-FFF2-40B4-BE49-F238E27FC236}">
                <a16:creationId xmlns:a16="http://schemas.microsoft.com/office/drawing/2014/main" id="{09F35E6C-DAA9-DAE8-E6F5-C355A35CAABC}"/>
              </a:ext>
            </a:extLst>
          </p:cNvPr>
          <p:cNvSpPr txBox="1">
            <a:spLocks/>
          </p:cNvSpPr>
          <p:nvPr/>
        </p:nvSpPr>
        <p:spPr>
          <a:xfrm>
            <a:off x="8333664" y="1718124"/>
            <a:ext cx="1441378" cy="476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FR" dirty="0"/>
              <a:t>Relation</a:t>
            </a:r>
          </a:p>
        </p:txBody>
      </p:sp>
    </p:spTree>
    <p:extLst>
      <p:ext uri="{BB962C8B-B14F-4D97-AF65-F5344CB8AC3E}">
        <p14:creationId xmlns:p14="http://schemas.microsoft.com/office/powerpoint/2010/main" val="951074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8" name="Espace réservé du contenu 7">
            <a:extLst>
              <a:ext uri="{FF2B5EF4-FFF2-40B4-BE49-F238E27FC236}">
                <a16:creationId xmlns:a16="http://schemas.microsoft.com/office/drawing/2014/main" id="{6C4FA899-3829-64B0-62C9-7904E2224902}"/>
              </a:ext>
            </a:extLst>
          </p:cNvPr>
          <p:cNvSpPr>
            <a:spLocks noGrp="1"/>
          </p:cNvSpPr>
          <p:nvPr>
            <p:ph idx="1"/>
          </p:nvPr>
        </p:nvSpPr>
        <p:spPr>
          <a:xfrm>
            <a:off x="5031442" y="1298988"/>
            <a:ext cx="1512794" cy="395341"/>
          </a:xfrm>
        </p:spPr>
        <p:txBody>
          <a:bodyPr/>
          <a:lstStyle/>
          <a:p>
            <a:pPr marL="0" indent="0">
              <a:buNone/>
            </a:pPr>
            <a:r>
              <a:rPr lang="fr-FR" dirty="0"/>
              <a:t>Migration</a:t>
            </a:r>
          </a:p>
        </p:txBody>
      </p:sp>
      <p:pic>
        <p:nvPicPr>
          <p:cNvPr id="3" name="Image 2">
            <a:extLst>
              <a:ext uri="{FF2B5EF4-FFF2-40B4-BE49-F238E27FC236}">
                <a16:creationId xmlns:a16="http://schemas.microsoft.com/office/drawing/2014/main" id="{A9F56A17-938B-0DD4-9E87-F1B895C8039D}"/>
              </a:ext>
            </a:extLst>
          </p:cNvPr>
          <p:cNvPicPr>
            <a:picLocks noChangeAspect="1"/>
          </p:cNvPicPr>
          <p:nvPr/>
        </p:nvPicPr>
        <p:blipFill>
          <a:blip r:embed="rId2"/>
          <a:stretch>
            <a:fillRect/>
          </a:stretch>
        </p:blipFill>
        <p:spPr>
          <a:xfrm>
            <a:off x="2531800" y="1878479"/>
            <a:ext cx="6151245" cy="4356100"/>
          </a:xfrm>
          <a:prstGeom prst="rect">
            <a:avLst/>
          </a:prstGeom>
        </p:spPr>
      </p:pic>
    </p:spTree>
    <p:extLst>
      <p:ext uri="{BB962C8B-B14F-4D97-AF65-F5344CB8AC3E}">
        <p14:creationId xmlns:p14="http://schemas.microsoft.com/office/powerpoint/2010/main" val="180688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8" name="Espace réservé du contenu 7">
            <a:extLst>
              <a:ext uri="{FF2B5EF4-FFF2-40B4-BE49-F238E27FC236}">
                <a16:creationId xmlns:a16="http://schemas.microsoft.com/office/drawing/2014/main" id="{6C4FA899-3829-64B0-62C9-7904E2224902}"/>
              </a:ext>
            </a:extLst>
          </p:cNvPr>
          <p:cNvSpPr>
            <a:spLocks noGrp="1"/>
          </p:cNvSpPr>
          <p:nvPr>
            <p:ph idx="1"/>
          </p:nvPr>
        </p:nvSpPr>
        <p:spPr>
          <a:xfrm>
            <a:off x="3666566" y="1070891"/>
            <a:ext cx="2581834" cy="1026849"/>
          </a:xfrm>
        </p:spPr>
        <p:txBody>
          <a:bodyPr>
            <a:normAutofit/>
          </a:bodyPr>
          <a:lstStyle/>
          <a:p>
            <a:pPr marL="0" indent="0" algn="ctr">
              <a:buNone/>
            </a:pPr>
            <a:r>
              <a:rPr lang="fr-FR" b="1" dirty="0"/>
              <a:t>CRUD</a:t>
            </a:r>
          </a:p>
          <a:p>
            <a:pPr marL="0" indent="0" algn="ctr">
              <a:buNone/>
            </a:pPr>
            <a:r>
              <a:rPr lang="fr-FR" dirty="0"/>
              <a:t>Requête </a:t>
            </a:r>
            <a:r>
              <a:rPr lang="fr-FR" u="sng" dirty="0"/>
              <a:t>GET</a:t>
            </a:r>
          </a:p>
        </p:txBody>
      </p:sp>
      <p:pic>
        <p:nvPicPr>
          <p:cNvPr id="9" name="Image 8">
            <a:extLst>
              <a:ext uri="{FF2B5EF4-FFF2-40B4-BE49-F238E27FC236}">
                <a16:creationId xmlns:a16="http://schemas.microsoft.com/office/drawing/2014/main" id="{977A078A-88A7-D482-D2E7-A500440043CF}"/>
              </a:ext>
            </a:extLst>
          </p:cNvPr>
          <p:cNvPicPr>
            <a:picLocks noChangeAspect="1"/>
          </p:cNvPicPr>
          <p:nvPr/>
        </p:nvPicPr>
        <p:blipFill>
          <a:blip r:embed="rId2"/>
          <a:stretch>
            <a:fillRect/>
          </a:stretch>
        </p:blipFill>
        <p:spPr>
          <a:xfrm>
            <a:off x="159907" y="4540603"/>
            <a:ext cx="8338802" cy="1420926"/>
          </a:xfrm>
          <a:prstGeom prst="rect">
            <a:avLst/>
          </a:prstGeom>
        </p:spPr>
      </p:pic>
      <p:pic>
        <p:nvPicPr>
          <p:cNvPr id="10" name="Image 9">
            <a:extLst>
              <a:ext uri="{FF2B5EF4-FFF2-40B4-BE49-F238E27FC236}">
                <a16:creationId xmlns:a16="http://schemas.microsoft.com/office/drawing/2014/main" id="{B4219D30-8D59-4A97-6B8F-4AEFB69869C3}"/>
              </a:ext>
            </a:extLst>
          </p:cNvPr>
          <p:cNvPicPr>
            <a:picLocks noChangeAspect="1"/>
          </p:cNvPicPr>
          <p:nvPr/>
        </p:nvPicPr>
        <p:blipFill>
          <a:blip r:embed="rId3"/>
          <a:stretch>
            <a:fillRect/>
          </a:stretch>
        </p:blipFill>
        <p:spPr>
          <a:xfrm>
            <a:off x="159907" y="2466499"/>
            <a:ext cx="6432957" cy="1237521"/>
          </a:xfrm>
          <a:prstGeom prst="rect">
            <a:avLst/>
          </a:prstGeom>
        </p:spPr>
      </p:pic>
    </p:spTree>
    <p:extLst>
      <p:ext uri="{BB962C8B-B14F-4D97-AF65-F5344CB8AC3E}">
        <p14:creationId xmlns:p14="http://schemas.microsoft.com/office/powerpoint/2010/main" val="970889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3" name="Espace réservé du contenu 7">
            <a:extLst>
              <a:ext uri="{FF2B5EF4-FFF2-40B4-BE49-F238E27FC236}">
                <a16:creationId xmlns:a16="http://schemas.microsoft.com/office/drawing/2014/main" id="{85405C4B-5232-C6E4-D92A-5A70EA1E6ED7}"/>
              </a:ext>
            </a:extLst>
          </p:cNvPr>
          <p:cNvSpPr txBox="1">
            <a:spLocks/>
          </p:cNvSpPr>
          <p:nvPr/>
        </p:nvSpPr>
        <p:spPr>
          <a:xfrm>
            <a:off x="3666566" y="1070891"/>
            <a:ext cx="2581834" cy="1026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CRUD</a:t>
            </a:r>
          </a:p>
          <a:p>
            <a:pPr marL="0" indent="0" algn="ctr">
              <a:buFont typeface="Arial" panose="020B0604020202020204" pitchFamily="34" charset="0"/>
              <a:buNone/>
            </a:pPr>
            <a:r>
              <a:rPr lang="fr-FR" dirty="0"/>
              <a:t>Requête </a:t>
            </a:r>
            <a:r>
              <a:rPr lang="fr-FR" u="sng" dirty="0"/>
              <a:t>POST</a:t>
            </a:r>
          </a:p>
        </p:txBody>
      </p:sp>
      <p:pic>
        <p:nvPicPr>
          <p:cNvPr id="4" name="Image 3">
            <a:extLst>
              <a:ext uri="{FF2B5EF4-FFF2-40B4-BE49-F238E27FC236}">
                <a16:creationId xmlns:a16="http://schemas.microsoft.com/office/drawing/2014/main" id="{4FACFCDE-259D-A193-5C52-2532141A2E5B}"/>
              </a:ext>
            </a:extLst>
          </p:cNvPr>
          <p:cNvPicPr>
            <a:picLocks noChangeAspect="1"/>
          </p:cNvPicPr>
          <p:nvPr/>
        </p:nvPicPr>
        <p:blipFill>
          <a:blip r:embed="rId2"/>
          <a:stretch>
            <a:fillRect/>
          </a:stretch>
        </p:blipFill>
        <p:spPr>
          <a:xfrm>
            <a:off x="150214" y="2097740"/>
            <a:ext cx="5652135" cy="2362200"/>
          </a:xfrm>
          <a:prstGeom prst="rect">
            <a:avLst/>
          </a:prstGeom>
        </p:spPr>
      </p:pic>
      <p:pic>
        <p:nvPicPr>
          <p:cNvPr id="5" name="Image 4">
            <a:extLst>
              <a:ext uri="{FF2B5EF4-FFF2-40B4-BE49-F238E27FC236}">
                <a16:creationId xmlns:a16="http://schemas.microsoft.com/office/drawing/2014/main" id="{D3395070-8B1C-6543-0C83-A92136EEAC56}"/>
              </a:ext>
            </a:extLst>
          </p:cNvPr>
          <p:cNvPicPr>
            <a:picLocks noChangeAspect="1"/>
          </p:cNvPicPr>
          <p:nvPr/>
        </p:nvPicPr>
        <p:blipFill>
          <a:blip r:embed="rId3"/>
          <a:stretch>
            <a:fillRect/>
          </a:stretch>
        </p:blipFill>
        <p:spPr>
          <a:xfrm>
            <a:off x="150214" y="4764743"/>
            <a:ext cx="6781800" cy="1743075"/>
          </a:xfrm>
          <a:prstGeom prst="rect">
            <a:avLst/>
          </a:prstGeom>
        </p:spPr>
      </p:pic>
    </p:spTree>
    <p:extLst>
      <p:ext uri="{BB962C8B-B14F-4D97-AF65-F5344CB8AC3E}">
        <p14:creationId xmlns:p14="http://schemas.microsoft.com/office/powerpoint/2010/main" val="1441521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3" name="Espace réservé du contenu 7">
            <a:extLst>
              <a:ext uri="{FF2B5EF4-FFF2-40B4-BE49-F238E27FC236}">
                <a16:creationId xmlns:a16="http://schemas.microsoft.com/office/drawing/2014/main" id="{672489F1-98A6-BAC3-1FEB-51EC1521B7E3}"/>
              </a:ext>
            </a:extLst>
          </p:cNvPr>
          <p:cNvSpPr txBox="1">
            <a:spLocks/>
          </p:cNvSpPr>
          <p:nvPr/>
        </p:nvSpPr>
        <p:spPr>
          <a:xfrm>
            <a:off x="3666566" y="1070891"/>
            <a:ext cx="2581834" cy="1026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CRUD</a:t>
            </a:r>
          </a:p>
          <a:p>
            <a:pPr marL="0" indent="0" algn="ctr">
              <a:buFont typeface="Arial" panose="020B0604020202020204" pitchFamily="34" charset="0"/>
              <a:buNone/>
            </a:pPr>
            <a:r>
              <a:rPr lang="fr-FR" dirty="0"/>
              <a:t>Requête </a:t>
            </a:r>
            <a:r>
              <a:rPr lang="fr-FR" u="sng" dirty="0"/>
              <a:t>UPDATE</a:t>
            </a:r>
          </a:p>
        </p:txBody>
      </p:sp>
      <p:pic>
        <p:nvPicPr>
          <p:cNvPr id="4" name="Image 3">
            <a:extLst>
              <a:ext uri="{FF2B5EF4-FFF2-40B4-BE49-F238E27FC236}">
                <a16:creationId xmlns:a16="http://schemas.microsoft.com/office/drawing/2014/main" id="{F1EE9CF9-D559-1B62-7C75-5DF38F40FCB9}"/>
              </a:ext>
            </a:extLst>
          </p:cNvPr>
          <p:cNvPicPr>
            <a:picLocks noChangeAspect="1"/>
          </p:cNvPicPr>
          <p:nvPr/>
        </p:nvPicPr>
        <p:blipFill>
          <a:blip r:embed="rId2"/>
          <a:stretch>
            <a:fillRect/>
          </a:stretch>
        </p:blipFill>
        <p:spPr>
          <a:xfrm>
            <a:off x="97771" y="1895475"/>
            <a:ext cx="6886575" cy="3067050"/>
          </a:xfrm>
          <a:prstGeom prst="rect">
            <a:avLst/>
          </a:prstGeom>
        </p:spPr>
      </p:pic>
      <p:pic>
        <p:nvPicPr>
          <p:cNvPr id="5" name="Image 4">
            <a:extLst>
              <a:ext uri="{FF2B5EF4-FFF2-40B4-BE49-F238E27FC236}">
                <a16:creationId xmlns:a16="http://schemas.microsoft.com/office/drawing/2014/main" id="{C6228F74-1729-A95C-1C31-B2E4C48BF6CE}"/>
              </a:ext>
            </a:extLst>
          </p:cNvPr>
          <p:cNvPicPr>
            <a:picLocks noChangeAspect="1"/>
          </p:cNvPicPr>
          <p:nvPr/>
        </p:nvPicPr>
        <p:blipFill>
          <a:blip r:embed="rId3"/>
          <a:stretch>
            <a:fillRect/>
          </a:stretch>
        </p:blipFill>
        <p:spPr>
          <a:xfrm>
            <a:off x="323850" y="5023876"/>
            <a:ext cx="5772150" cy="1504950"/>
          </a:xfrm>
          <a:prstGeom prst="rect">
            <a:avLst/>
          </a:prstGeom>
        </p:spPr>
      </p:pic>
    </p:spTree>
    <p:extLst>
      <p:ext uri="{BB962C8B-B14F-4D97-AF65-F5344CB8AC3E}">
        <p14:creationId xmlns:p14="http://schemas.microsoft.com/office/powerpoint/2010/main" val="1097127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3" name="Espace réservé du contenu 7">
            <a:extLst>
              <a:ext uri="{FF2B5EF4-FFF2-40B4-BE49-F238E27FC236}">
                <a16:creationId xmlns:a16="http://schemas.microsoft.com/office/drawing/2014/main" id="{672489F1-98A6-BAC3-1FEB-51EC1521B7E3}"/>
              </a:ext>
            </a:extLst>
          </p:cNvPr>
          <p:cNvSpPr txBox="1">
            <a:spLocks/>
          </p:cNvSpPr>
          <p:nvPr/>
        </p:nvSpPr>
        <p:spPr>
          <a:xfrm>
            <a:off x="3666566" y="1070891"/>
            <a:ext cx="2581834" cy="1026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CRUD</a:t>
            </a:r>
          </a:p>
          <a:p>
            <a:pPr marL="0" indent="0" algn="ctr">
              <a:buFont typeface="Arial" panose="020B0604020202020204" pitchFamily="34" charset="0"/>
              <a:buNone/>
            </a:pPr>
            <a:r>
              <a:rPr lang="fr-FR" dirty="0"/>
              <a:t>Requête </a:t>
            </a:r>
            <a:r>
              <a:rPr lang="fr-FR" u="sng" dirty="0"/>
              <a:t>DELETE</a:t>
            </a:r>
          </a:p>
        </p:txBody>
      </p:sp>
      <p:pic>
        <p:nvPicPr>
          <p:cNvPr id="6" name="Image 5">
            <a:extLst>
              <a:ext uri="{FF2B5EF4-FFF2-40B4-BE49-F238E27FC236}">
                <a16:creationId xmlns:a16="http://schemas.microsoft.com/office/drawing/2014/main" id="{AD2766E9-42AB-7478-E17B-5EADAF516C6C}"/>
              </a:ext>
            </a:extLst>
          </p:cNvPr>
          <p:cNvPicPr>
            <a:picLocks noChangeAspect="1"/>
          </p:cNvPicPr>
          <p:nvPr/>
        </p:nvPicPr>
        <p:blipFill>
          <a:blip r:embed="rId2"/>
          <a:stretch>
            <a:fillRect/>
          </a:stretch>
        </p:blipFill>
        <p:spPr>
          <a:xfrm>
            <a:off x="146759" y="2097740"/>
            <a:ext cx="7344410" cy="1978660"/>
          </a:xfrm>
          <a:prstGeom prst="rect">
            <a:avLst/>
          </a:prstGeom>
        </p:spPr>
      </p:pic>
      <p:pic>
        <p:nvPicPr>
          <p:cNvPr id="7" name="Image 6">
            <a:extLst>
              <a:ext uri="{FF2B5EF4-FFF2-40B4-BE49-F238E27FC236}">
                <a16:creationId xmlns:a16="http://schemas.microsoft.com/office/drawing/2014/main" id="{BE1D3AF0-160E-6070-B8D3-DB1F627D18D2}"/>
              </a:ext>
            </a:extLst>
          </p:cNvPr>
          <p:cNvPicPr>
            <a:picLocks noChangeAspect="1"/>
          </p:cNvPicPr>
          <p:nvPr/>
        </p:nvPicPr>
        <p:blipFill>
          <a:blip r:embed="rId3"/>
          <a:stretch>
            <a:fillRect/>
          </a:stretch>
        </p:blipFill>
        <p:spPr>
          <a:xfrm>
            <a:off x="146759" y="4348909"/>
            <a:ext cx="7344410" cy="1997075"/>
          </a:xfrm>
          <a:prstGeom prst="rect">
            <a:avLst/>
          </a:prstGeom>
        </p:spPr>
      </p:pic>
    </p:spTree>
    <p:extLst>
      <p:ext uri="{BB962C8B-B14F-4D97-AF65-F5344CB8AC3E}">
        <p14:creationId xmlns:p14="http://schemas.microsoft.com/office/powerpoint/2010/main" val="5006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3" name="Espace réservé du contenu 7">
            <a:extLst>
              <a:ext uri="{FF2B5EF4-FFF2-40B4-BE49-F238E27FC236}">
                <a16:creationId xmlns:a16="http://schemas.microsoft.com/office/drawing/2014/main" id="{672489F1-98A6-BAC3-1FEB-51EC1521B7E3}"/>
              </a:ext>
            </a:extLst>
          </p:cNvPr>
          <p:cNvSpPr txBox="1">
            <a:spLocks/>
          </p:cNvSpPr>
          <p:nvPr/>
        </p:nvSpPr>
        <p:spPr>
          <a:xfrm>
            <a:off x="3666566" y="1070892"/>
            <a:ext cx="2581834" cy="493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Serializer/Groups</a:t>
            </a:r>
            <a:endParaRPr lang="fr-FR" u="sng" dirty="0"/>
          </a:p>
        </p:txBody>
      </p:sp>
      <p:sp>
        <p:nvSpPr>
          <p:cNvPr id="4" name="ZoneTexte 3">
            <a:extLst>
              <a:ext uri="{FF2B5EF4-FFF2-40B4-BE49-F238E27FC236}">
                <a16:creationId xmlns:a16="http://schemas.microsoft.com/office/drawing/2014/main" id="{FF67A79D-4ED7-E4A5-B97A-668750E8F78C}"/>
              </a:ext>
            </a:extLst>
          </p:cNvPr>
          <p:cNvSpPr txBox="1"/>
          <p:nvPr/>
        </p:nvSpPr>
        <p:spPr>
          <a:xfrm>
            <a:off x="0" y="1806389"/>
            <a:ext cx="10999694" cy="369332"/>
          </a:xfrm>
          <a:prstGeom prst="rect">
            <a:avLst/>
          </a:prstGeom>
          <a:noFill/>
        </p:spPr>
        <p:txBody>
          <a:bodyPr wrap="square" rtlCol="0">
            <a:spAutoFit/>
          </a:bodyPr>
          <a:lstStyle/>
          <a:p>
            <a:r>
              <a:rPr lang="fr-FR" dirty="0"/>
              <a:t>Le serializer est un composant qui permet de convertir les formats de donnée</a:t>
            </a:r>
          </a:p>
        </p:txBody>
      </p:sp>
      <p:pic>
        <p:nvPicPr>
          <p:cNvPr id="5" name="Image 4">
            <a:extLst>
              <a:ext uri="{FF2B5EF4-FFF2-40B4-BE49-F238E27FC236}">
                <a16:creationId xmlns:a16="http://schemas.microsoft.com/office/drawing/2014/main" id="{1D6114EC-ECA2-E1B2-708E-A310C33EDA4C}"/>
              </a:ext>
            </a:extLst>
          </p:cNvPr>
          <p:cNvPicPr>
            <a:picLocks noChangeAspect="1"/>
          </p:cNvPicPr>
          <p:nvPr/>
        </p:nvPicPr>
        <p:blipFill>
          <a:blip r:embed="rId2"/>
          <a:stretch>
            <a:fillRect/>
          </a:stretch>
        </p:blipFill>
        <p:spPr>
          <a:xfrm>
            <a:off x="468298" y="2926807"/>
            <a:ext cx="6810865" cy="3384346"/>
          </a:xfrm>
          <a:prstGeom prst="rect">
            <a:avLst/>
          </a:prstGeom>
        </p:spPr>
      </p:pic>
      <p:sp>
        <p:nvSpPr>
          <p:cNvPr id="6" name="ZoneTexte 5">
            <a:extLst>
              <a:ext uri="{FF2B5EF4-FFF2-40B4-BE49-F238E27FC236}">
                <a16:creationId xmlns:a16="http://schemas.microsoft.com/office/drawing/2014/main" id="{A6C63A93-14A2-F8E6-A617-7A55D1CC7251}"/>
              </a:ext>
            </a:extLst>
          </p:cNvPr>
          <p:cNvSpPr txBox="1"/>
          <p:nvPr/>
        </p:nvSpPr>
        <p:spPr>
          <a:xfrm>
            <a:off x="8318270" y="3751817"/>
            <a:ext cx="3612597" cy="2031325"/>
          </a:xfrm>
          <a:prstGeom prst="rect">
            <a:avLst/>
          </a:prstGeom>
          <a:noFill/>
        </p:spPr>
        <p:txBody>
          <a:bodyPr wrap="square" rtlCol="0">
            <a:spAutoFit/>
          </a:bodyPr>
          <a:lstStyle/>
          <a:p>
            <a:r>
              <a:rPr lang="fr-FR" sz="1800" kern="100" dirty="0">
                <a:effectLst/>
                <a:latin typeface="Calibri Light" panose="020F0302020204030204" pitchFamily="34" charset="0"/>
                <a:ea typeface="Calibri" panose="020F0502020204030204" pitchFamily="34" charset="0"/>
                <a:cs typeface="Times New Roman" panose="02020603050405020304" pitchFamily="18" charset="0"/>
              </a:rPr>
              <a:t>L’attribut groups fait partie du composant serializer, elle est utilisée pour spécifier des groupes de sérialisation, permettant de contrôler quelles propriétés d'un objet doivent être incluses</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17623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054353" y="271315"/>
            <a:ext cx="2693894" cy="1293028"/>
          </a:xfrm>
        </p:spPr>
        <p:txBody>
          <a:bodyPr/>
          <a:lstStyle/>
          <a:p>
            <a:r>
              <a:rPr lang="fr-FR" dirty="0"/>
              <a:t>Backend</a:t>
            </a:r>
          </a:p>
        </p:txBody>
      </p:sp>
      <p:sp>
        <p:nvSpPr>
          <p:cNvPr id="3" name="Espace réservé du contenu 7">
            <a:extLst>
              <a:ext uri="{FF2B5EF4-FFF2-40B4-BE49-F238E27FC236}">
                <a16:creationId xmlns:a16="http://schemas.microsoft.com/office/drawing/2014/main" id="{672489F1-98A6-BAC3-1FEB-51EC1521B7E3}"/>
              </a:ext>
            </a:extLst>
          </p:cNvPr>
          <p:cNvSpPr txBox="1">
            <a:spLocks/>
          </p:cNvSpPr>
          <p:nvPr/>
        </p:nvSpPr>
        <p:spPr>
          <a:xfrm>
            <a:off x="3666566" y="1070892"/>
            <a:ext cx="2581834" cy="493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POSTMAN</a:t>
            </a:r>
            <a:endParaRPr lang="fr-FR" u="sng" dirty="0"/>
          </a:p>
        </p:txBody>
      </p:sp>
      <p:pic>
        <p:nvPicPr>
          <p:cNvPr id="4" name="Image 3">
            <a:extLst>
              <a:ext uri="{FF2B5EF4-FFF2-40B4-BE49-F238E27FC236}">
                <a16:creationId xmlns:a16="http://schemas.microsoft.com/office/drawing/2014/main" id="{4C70BEED-811A-A82A-82B9-6A17E68E64B3}"/>
              </a:ext>
            </a:extLst>
          </p:cNvPr>
          <p:cNvPicPr>
            <a:picLocks noChangeAspect="1"/>
          </p:cNvPicPr>
          <p:nvPr/>
        </p:nvPicPr>
        <p:blipFill>
          <a:blip r:embed="rId2"/>
          <a:stretch>
            <a:fillRect/>
          </a:stretch>
        </p:blipFill>
        <p:spPr>
          <a:xfrm>
            <a:off x="-97155" y="1900312"/>
            <a:ext cx="6193155" cy="941705"/>
          </a:xfrm>
          <a:prstGeom prst="rect">
            <a:avLst/>
          </a:prstGeom>
        </p:spPr>
      </p:pic>
      <p:pic>
        <p:nvPicPr>
          <p:cNvPr id="5" name="Image 4">
            <a:extLst>
              <a:ext uri="{FF2B5EF4-FFF2-40B4-BE49-F238E27FC236}">
                <a16:creationId xmlns:a16="http://schemas.microsoft.com/office/drawing/2014/main" id="{D16ED44A-DC45-9086-0DFC-8FF57DCD743D}"/>
              </a:ext>
            </a:extLst>
          </p:cNvPr>
          <p:cNvPicPr>
            <a:picLocks noChangeAspect="1"/>
          </p:cNvPicPr>
          <p:nvPr/>
        </p:nvPicPr>
        <p:blipFill>
          <a:blip r:embed="rId3"/>
          <a:stretch>
            <a:fillRect/>
          </a:stretch>
        </p:blipFill>
        <p:spPr>
          <a:xfrm>
            <a:off x="0" y="3354051"/>
            <a:ext cx="7259320" cy="831215"/>
          </a:xfrm>
          <a:prstGeom prst="rect">
            <a:avLst/>
          </a:prstGeom>
        </p:spPr>
      </p:pic>
      <p:sp>
        <p:nvSpPr>
          <p:cNvPr id="6" name="Espace réservé du contenu 7">
            <a:extLst>
              <a:ext uri="{FF2B5EF4-FFF2-40B4-BE49-F238E27FC236}">
                <a16:creationId xmlns:a16="http://schemas.microsoft.com/office/drawing/2014/main" id="{690AF604-66DF-240E-455A-7F71EEE0523E}"/>
              </a:ext>
            </a:extLst>
          </p:cNvPr>
          <p:cNvSpPr txBox="1">
            <a:spLocks/>
          </p:cNvSpPr>
          <p:nvPr/>
        </p:nvSpPr>
        <p:spPr>
          <a:xfrm>
            <a:off x="1290919" y="1485602"/>
            <a:ext cx="2581834" cy="493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u="sng" dirty="0"/>
              <a:t>Requête GET</a:t>
            </a:r>
            <a:endParaRPr lang="fr-FR" u="sng" dirty="0"/>
          </a:p>
        </p:txBody>
      </p:sp>
      <p:sp>
        <p:nvSpPr>
          <p:cNvPr id="7" name="Espace réservé du contenu 7">
            <a:extLst>
              <a:ext uri="{FF2B5EF4-FFF2-40B4-BE49-F238E27FC236}">
                <a16:creationId xmlns:a16="http://schemas.microsoft.com/office/drawing/2014/main" id="{213E07EB-3123-8F01-37A4-61EACCABF174}"/>
              </a:ext>
            </a:extLst>
          </p:cNvPr>
          <p:cNvSpPr txBox="1">
            <a:spLocks/>
          </p:cNvSpPr>
          <p:nvPr/>
        </p:nvSpPr>
        <p:spPr>
          <a:xfrm>
            <a:off x="1990166" y="2931259"/>
            <a:ext cx="2581834" cy="493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Réponse 1</a:t>
            </a:r>
            <a:endParaRPr lang="fr-FR" u="sng" dirty="0"/>
          </a:p>
        </p:txBody>
      </p:sp>
      <p:pic>
        <p:nvPicPr>
          <p:cNvPr id="8" name="Image 7">
            <a:extLst>
              <a:ext uri="{FF2B5EF4-FFF2-40B4-BE49-F238E27FC236}">
                <a16:creationId xmlns:a16="http://schemas.microsoft.com/office/drawing/2014/main" id="{5D75608B-1166-23F2-8343-815A62E884C9}"/>
              </a:ext>
            </a:extLst>
          </p:cNvPr>
          <p:cNvPicPr>
            <a:picLocks noChangeAspect="1"/>
          </p:cNvPicPr>
          <p:nvPr/>
        </p:nvPicPr>
        <p:blipFill>
          <a:blip r:embed="rId4"/>
          <a:stretch>
            <a:fillRect/>
          </a:stretch>
        </p:blipFill>
        <p:spPr>
          <a:xfrm>
            <a:off x="7860366" y="3380403"/>
            <a:ext cx="3914775" cy="1609725"/>
          </a:xfrm>
          <a:prstGeom prst="rect">
            <a:avLst/>
          </a:prstGeom>
        </p:spPr>
      </p:pic>
      <p:sp>
        <p:nvSpPr>
          <p:cNvPr id="9" name="Espace réservé du contenu 7">
            <a:extLst>
              <a:ext uri="{FF2B5EF4-FFF2-40B4-BE49-F238E27FC236}">
                <a16:creationId xmlns:a16="http://schemas.microsoft.com/office/drawing/2014/main" id="{956D44AD-4D62-8949-64E0-B8DCD14908F1}"/>
              </a:ext>
            </a:extLst>
          </p:cNvPr>
          <p:cNvSpPr txBox="1">
            <a:spLocks/>
          </p:cNvSpPr>
          <p:nvPr/>
        </p:nvSpPr>
        <p:spPr>
          <a:xfrm>
            <a:off x="8256496" y="2810637"/>
            <a:ext cx="2581834" cy="493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fr-FR" b="1" dirty="0"/>
              <a:t>Réponse 2</a:t>
            </a:r>
            <a:endParaRPr lang="fr-FR" u="sng" dirty="0"/>
          </a:p>
        </p:txBody>
      </p:sp>
    </p:spTree>
    <p:extLst>
      <p:ext uri="{BB962C8B-B14F-4D97-AF65-F5344CB8AC3E}">
        <p14:creationId xmlns:p14="http://schemas.microsoft.com/office/powerpoint/2010/main" val="99399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2392E24-8430-E93B-CA5A-6A361295235D}"/>
              </a:ext>
            </a:extLst>
          </p:cNvPr>
          <p:cNvPicPr>
            <a:picLocks noChangeAspect="1"/>
          </p:cNvPicPr>
          <p:nvPr/>
        </p:nvPicPr>
        <p:blipFill>
          <a:blip r:embed="rId2"/>
          <a:stretch>
            <a:fillRect/>
          </a:stretch>
        </p:blipFill>
        <p:spPr>
          <a:xfrm>
            <a:off x="0" y="1426901"/>
            <a:ext cx="6162675" cy="4779645"/>
          </a:xfrm>
          <a:prstGeom prst="rect">
            <a:avLst/>
          </a:prstGeom>
        </p:spPr>
      </p:pic>
      <p:pic>
        <p:nvPicPr>
          <p:cNvPr id="3" name="Image 2">
            <a:extLst>
              <a:ext uri="{FF2B5EF4-FFF2-40B4-BE49-F238E27FC236}">
                <a16:creationId xmlns:a16="http://schemas.microsoft.com/office/drawing/2014/main" id="{7B02EC7F-2806-21B9-AFE2-09F70D9C2542}"/>
              </a:ext>
            </a:extLst>
          </p:cNvPr>
          <p:cNvPicPr>
            <a:picLocks noChangeAspect="1"/>
          </p:cNvPicPr>
          <p:nvPr/>
        </p:nvPicPr>
        <p:blipFill>
          <a:blip r:embed="rId3"/>
          <a:stretch>
            <a:fillRect/>
          </a:stretch>
        </p:blipFill>
        <p:spPr>
          <a:xfrm>
            <a:off x="6838950" y="1426901"/>
            <a:ext cx="4211960" cy="3164149"/>
          </a:xfrm>
          <a:prstGeom prst="rect">
            <a:avLst/>
          </a:prstGeom>
        </p:spPr>
      </p:pic>
    </p:spTree>
    <p:extLst>
      <p:ext uri="{BB962C8B-B14F-4D97-AF65-F5344CB8AC3E}">
        <p14:creationId xmlns:p14="http://schemas.microsoft.com/office/powerpoint/2010/main" val="3668640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EAF034-96CA-644D-89F0-E093F3B6D734}"/>
              </a:ext>
            </a:extLst>
          </p:cNvPr>
          <p:cNvSpPr>
            <a:spLocks noGrp="1"/>
          </p:cNvSpPr>
          <p:nvPr>
            <p:ph type="title"/>
          </p:nvPr>
        </p:nvSpPr>
        <p:spPr>
          <a:xfrm>
            <a:off x="7333130" y="414749"/>
            <a:ext cx="4137212" cy="1293028"/>
          </a:xfrm>
        </p:spPr>
        <p:txBody>
          <a:bodyPr/>
          <a:lstStyle/>
          <a:p>
            <a:r>
              <a:rPr lang="fr-FR" dirty="0"/>
              <a:t>SOMMAIRE</a:t>
            </a:r>
          </a:p>
        </p:txBody>
      </p:sp>
      <p:sp>
        <p:nvSpPr>
          <p:cNvPr id="3" name="Espace réservé du contenu 2">
            <a:extLst>
              <a:ext uri="{FF2B5EF4-FFF2-40B4-BE49-F238E27FC236}">
                <a16:creationId xmlns:a16="http://schemas.microsoft.com/office/drawing/2014/main" id="{320A5ED3-C69E-C2F6-535F-839A4CA23318}"/>
              </a:ext>
            </a:extLst>
          </p:cNvPr>
          <p:cNvSpPr>
            <a:spLocks noGrp="1"/>
          </p:cNvSpPr>
          <p:nvPr>
            <p:ph idx="1"/>
          </p:nvPr>
        </p:nvSpPr>
        <p:spPr>
          <a:xfrm>
            <a:off x="3937747" y="2425272"/>
            <a:ext cx="4316506" cy="3043200"/>
          </a:xfrm>
        </p:spPr>
        <p:txBody>
          <a:bodyPr>
            <a:normAutofit/>
          </a:bodyPr>
          <a:lstStyle/>
          <a:p>
            <a:r>
              <a:rPr lang="fr-FR" sz="4400" dirty="0"/>
              <a:t>Introduction</a:t>
            </a:r>
          </a:p>
          <a:p>
            <a:r>
              <a:rPr lang="fr-FR" sz="4400" dirty="0"/>
              <a:t>Backend</a:t>
            </a:r>
          </a:p>
          <a:p>
            <a:r>
              <a:rPr lang="fr-FR" sz="4400" dirty="0"/>
              <a:t>Frontend</a:t>
            </a:r>
          </a:p>
          <a:p>
            <a:r>
              <a:rPr lang="fr-FR" sz="4400" dirty="0"/>
              <a:t>Conclusion</a:t>
            </a:r>
          </a:p>
        </p:txBody>
      </p:sp>
    </p:spTree>
    <p:extLst>
      <p:ext uri="{BB962C8B-B14F-4D97-AF65-F5344CB8AC3E}">
        <p14:creationId xmlns:p14="http://schemas.microsoft.com/office/powerpoint/2010/main" val="3475591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F26E130-82AF-708F-EADE-4FED43509652}"/>
              </a:ext>
            </a:extLst>
          </p:cNvPr>
          <p:cNvPicPr>
            <a:picLocks noChangeAspect="1"/>
          </p:cNvPicPr>
          <p:nvPr/>
        </p:nvPicPr>
        <p:blipFill>
          <a:blip r:embed="rId2"/>
          <a:stretch>
            <a:fillRect/>
          </a:stretch>
        </p:blipFill>
        <p:spPr>
          <a:xfrm>
            <a:off x="3404607" y="1240472"/>
            <a:ext cx="5891791" cy="4642917"/>
          </a:xfrm>
          <a:prstGeom prst="rect">
            <a:avLst/>
          </a:prstGeom>
        </p:spPr>
      </p:pic>
    </p:spTree>
    <p:extLst>
      <p:ext uri="{BB962C8B-B14F-4D97-AF65-F5344CB8AC3E}">
        <p14:creationId xmlns:p14="http://schemas.microsoft.com/office/powerpoint/2010/main" val="3862994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E6F7B-93C4-6765-C886-7872A3BC12FD}"/>
              </a:ext>
            </a:extLst>
          </p:cNvPr>
          <p:cNvSpPr>
            <a:spLocks noGrp="1"/>
          </p:cNvSpPr>
          <p:nvPr>
            <p:ph type="title"/>
          </p:nvPr>
        </p:nvSpPr>
        <p:spPr>
          <a:xfrm>
            <a:off x="9302620" y="344495"/>
            <a:ext cx="2203580" cy="1260370"/>
          </a:xfrm>
        </p:spPr>
        <p:txBody>
          <a:bodyPr/>
          <a:lstStyle/>
          <a:p>
            <a:r>
              <a:rPr lang="fr-FR" dirty="0"/>
              <a:t>Nelmio</a:t>
            </a:r>
          </a:p>
        </p:txBody>
      </p:sp>
      <p:sp>
        <p:nvSpPr>
          <p:cNvPr id="3" name="Espace réservé du contenu 2">
            <a:extLst>
              <a:ext uri="{FF2B5EF4-FFF2-40B4-BE49-F238E27FC236}">
                <a16:creationId xmlns:a16="http://schemas.microsoft.com/office/drawing/2014/main" id="{68C59CE9-0952-F0CD-98F8-98AE95A32A2B}"/>
              </a:ext>
            </a:extLst>
          </p:cNvPr>
          <p:cNvSpPr>
            <a:spLocks noGrp="1"/>
          </p:cNvSpPr>
          <p:nvPr>
            <p:ph idx="1"/>
          </p:nvPr>
        </p:nvSpPr>
        <p:spPr>
          <a:xfrm>
            <a:off x="352425" y="1499236"/>
            <a:ext cx="10820400" cy="1824990"/>
          </a:xfrm>
        </p:spPr>
        <p:txBody>
          <a:bodyPr/>
          <a:lstStyle/>
          <a:p>
            <a:pPr marL="0" indent="0">
              <a:buNone/>
            </a:pPr>
            <a:r>
              <a:rPr lang="fr-FR" dirty="0"/>
              <a:t>L’erreur CORS (cross-Origin-Resource-Sharing) se produit lorsque les ressources web d’un domaine sont demandé par un autre domaine et que ses demandes sont bloquée par les politiques de </a:t>
            </a:r>
            <a:r>
              <a:rPr lang="fr-FR" dirty="0" err="1"/>
              <a:t>securité</a:t>
            </a:r>
            <a:r>
              <a:rPr lang="fr-FR" dirty="0"/>
              <a:t> du navigateur.</a:t>
            </a:r>
          </a:p>
          <a:p>
            <a:pPr marL="0" indent="0">
              <a:buNone/>
            </a:pPr>
            <a:r>
              <a:rPr lang="fr-FR" dirty="0"/>
              <a:t>Cette restriction est en place pour </a:t>
            </a:r>
            <a:r>
              <a:rPr lang="fr-FR" dirty="0" err="1"/>
              <a:t>proteger</a:t>
            </a:r>
            <a:r>
              <a:rPr lang="fr-FR" dirty="0"/>
              <a:t> les utilisateurs contre des attaques XSS ou CSRF</a:t>
            </a:r>
          </a:p>
        </p:txBody>
      </p:sp>
      <p:pic>
        <p:nvPicPr>
          <p:cNvPr id="6" name="Image 5">
            <a:extLst>
              <a:ext uri="{FF2B5EF4-FFF2-40B4-BE49-F238E27FC236}">
                <a16:creationId xmlns:a16="http://schemas.microsoft.com/office/drawing/2014/main" id="{765F0E7A-171D-2BCC-8B04-EB048D974AFF}"/>
              </a:ext>
            </a:extLst>
          </p:cNvPr>
          <p:cNvPicPr>
            <a:picLocks noChangeAspect="1"/>
          </p:cNvPicPr>
          <p:nvPr/>
        </p:nvPicPr>
        <p:blipFill>
          <a:blip r:embed="rId2"/>
          <a:stretch>
            <a:fillRect/>
          </a:stretch>
        </p:blipFill>
        <p:spPr>
          <a:xfrm>
            <a:off x="204828" y="3429000"/>
            <a:ext cx="5891172" cy="2876549"/>
          </a:xfrm>
          <a:prstGeom prst="rect">
            <a:avLst/>
          </a:prstGeom>
        </p:spPr>
      </p:pic>
      <p:pic>
        <p:nvPicPr>
          <p:cNvPr id="7" name="Image 6">
            <a:extLst>
              <a:ext uri="{FF2B5EF4-FFF2-40B4-BE49-F238E27FC236}">
                <a16:creationId xmlns:a16="http://schemas.microsoft.com/office/drawing/2014/main" id="{22D45246-E267-E90B-9B25-1D0F191454E3}"/>
              </a:ext>
            </a:extLst>
          </p:cNvPr>
          <p:cNvPicPr>
            <a:picLocks noChangeAspect="1"/>
          </p:cNvPicPr>
          <p:nvPr/>
        </p:nvPicPr>
        <p:blipFill>
          <a:blip r:embed="rId3"/>
          <a:stretch>
            <a:fillRect/>
          </a:stretch>
        </p:blipFill>
        <p:spPr>
          <a:xfrm>
            <a:off x="6267450" y="3429000"/>
            <a:ext cx="5486400" cy="1724025"/>
          </a:xfrm>
          <a:prstGeom prst="rect">
            <a:avLst/>
          </a:prstGeom>
        </p:spPr>
      </p:pic>
    </p:spTree>
    <p:extLst>
      <p:ext uri="{BB962C8B-B14F-4D97-AF65-F5344CB8AC3E}">
        <p14:creationId xmlns:p14="http://schemas.microsoft.com/office/powerpoint/2010/main" val="1126771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E6F7B-93C4-6765-C886-7872A3BC12FD}"/>
              </a:ext>
            </a:extLst>
          </p:cNvPr>
          <p:cNvSpPr>
            <a:spLocks noGrp="1"/>
          </p:cNvSpPr>
          <p:nvPr>
            <p:ph type="title"/>
          </p:nvPr>
        </p:nvSpPr>
        <p:spPr>
          <a:xfrm>
            <a:off x="8486774" y="764373"/>
            <a:ext cx="3019425" cy="1293028"/>
          </a:xfrm>
        </p:spPr>
        <p:txBody>
          <a:bodyPr/>
          <a:lstStyle/>
          <a:p>
            <a:r>
              <a:rPr lang="fr-FR" dirty="0"/>
              <a:t>Frontend</a:t>
            </a:r>
          </a:p>
        </p:txBody>
      </p:sp>
      <p:sp>
        <p:nvSpPr>
          <p:cNvPr id="3" name="Espace réservé du contenu 2">
            <a:extLst>
              <a:ext uri="{FF2B5EF4-FFF2-40B4-BE49-F238E27FC236}">
                <a16:creationId xmlns:a16="http://schemas.microsoft.com/office/drawing/2014/main" id="{68C59CE9-0952-F0CD-98F8-98AE95A32A2B}"/>
              </a:ext>
            </a:extLst>
          </p:cNvPr>
          <p:cNvSpPr>
            <a:spLocks noGrp="1"/>
          </p:cNvSpPr>
          <p:nvPr>
            <p:ph idx="1"/>
          </p:nvPr>
        </p:nvSpPr>
        <p:spPr>
          <a:xfrm>
            <a:off x="685801" y="1975486"/>
            <a:ext cx="1990725" cy="434340"/>
          </a:xfrm>
        </p:spPr>
        <p:txBody>
          <a:bodyPr/>
          <a:lstStyle/>
          <a:p>
            <a:pPr marL="0" indent="0">
              <a:buNone/>
            </a:pPr>
            <a:r>
              <a:rPr lang="fr-FR" dirty="0"/>
              <a:t>Outils utilisé.</a:t>
            </a:r>
          </a:p>
        </p:txBody>
      </p:sp>
      <p:pic>
        <p:nvPicPr>
          <p:cNvPr id="4" name="Image 3">
            <a:extLst>
              <a:ext uri="{FF2B5EF4-FFF2-40B4-BE49-F238E27FC236}">
                <a16:creationId xmlns:a16="http://schemas.microsoft.com/office/drawing/2014/main" id="{20D7A317-EAAA-AAA0-75E5-B68B0F49F5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3495" y="3285014"/>
            <a:ext cx="1171028" cy="1049972"/>
          </a:xfrm>
          <a:prstGeom prst="rect">
            <a:avLst/>
          </a:prstGeom>
          <a:noFill/>
          <a:ln>
            <a:noFill/>
          </a:ln>
        </p:spPr>
      </p:pic>
      <p:pic>
        <p:nvPicPr>
          <p:cNvPr id="5" name="Image 4">
            <a:extLst>
              <a:ext uri="{FF2B5EF4-FFF2-40B4-BE49-F238E27FC236}">
                <a16:creationId xmlns:a16="http://schemas.microsoft.com/office/drawing/2014/main" id="{B19C8A7E-B472-3ABC-F6F3-2D937F09702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870209" y="3261109"/>
            <a:ext cx="1669077" cy="1040262"/>
          </a:xfrm>
          <a:prstGeom prst="rect">
            <a:avLst/>
          </a:prstGeom>
          <a:noFill/>
          <a:ln>
            <a:noFill/>
          </a:ln>
        </p:spPr>
      </p:pic>
      <p:sp>
        <p:nvSpPr>
          <p:cNvPr id="6" name="Espace réservé du contenu 2">
            <a:extLst>
              <a:ext uri="{FF2B5EF4-FFF2-40B4-BE49-F238E27FC236}">
                <a16:creationId xmlns:a16="http://schemas.microsoft.com/office/drawing/2014/main" id="{B3BBCDBA-4D28-292A-9285-E22D2F47C943}"/>
              </a:ext>
            </a:extLst>
          </p:cNvPr>
          <p:cNvSpPr txBox="1">
            <a:spLocks/>
          </p:cNvSpPr>
          <p:nvPr/>
        </p:nvSpPr>
        <p:spPr>
          <a:xfrm>
            <a:off x="2795010" y="4604386"/>
            <a:ext cx="1407997" cy="434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FR" dirty="0"/>
              <a:t>REACT JS</a:t>
            </a:r>
          </a:p>
        </p:txBody>
      </p:sp>
      <p:sp>
        <p:nvSpPr>
          <p:cNvPr id="7" name="Espace réservé du contenu 2">
            <a:extLst>
              <a:ext uri="{FF2B5EF4-FFF2-40B4-BE49-F238E27FC236}">
                <a16:creationId xmlns:a16="http://schemas.microsoft.com/office/drawing/2014/main" id="{6A7765C7-403C-A94E-0AF8-8B50B9809C61}"/>
              </a:ext>
            </a:extLst>
          </p:cNvPr>
          <p:cNvSpPr txBox="1">
            <a:spLocks/>
          </p:cNvSpPr>
          <p:nvPr/>
        </p:nvSpPr>
        <p:spPr>
          <a:xfrm>
            <a:off x="7656022" y="4604386"/>
            <a:ext cx="2097450" cy="434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FR" dirty="0"/>
              <a:t>TAILWIND CSS</a:t>
            </a:r>
          </a:p>
        </p:txBody>
      </p:sp>
    </p:spTree>
    <p:extLst>
      <p:ext uri="{BB962C8B-B14F-4D97-AF65-F5344CB8AC3E}">
        <p14:creationId xmlns:p14="http://schemas.microsoft.com/office/powerpoint/2010/main" val="311627192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E6F7B-93C4-6765-C886-7872A3BC12FD}"/>
              </a:ext>
            </a:extLst>
          </p:cNvPr>
          <p:cNvSpPr>
            <a:spLocks noGrp="1"/>
          </p:cNvSpPr>
          <p:nvPr>
            <p:ph type="title"/>
          </p:nvPr>
        </p:nvSpPr>
        <p:spPr/>
        <p:txBody>
          <a:bodyPr/>
          <a:lstStyle/>
          <a:p>
            <a:r>
              <a:rPr lang="fr-FR" dirty="0"/>
              <a:t>Tailwind css</a:t>
            </a:r>
          </a:p>
        </p:txBody>
      </p:sp>
      <p:pic>
        <p:nvPicPr>
          <p:cNvPr id="4" name="Image 3">
            <a:extLst>
              <a:ext uri="{FF2B5EF4-FFF2-40B4-BE49-F238E27FC236}">
                <a16:creationId xmlns:a16="http://schemas.microsoft.com/office/drawing/2014/main" id="{5755AEA4-6813-5DDD-C878-8F8F52D705A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096000" y="890756"/>
            <a:ext cx="1669077" cy="1040262"/>
          </a:xfrm>
          <a:prstGeom prst="rect">
            <a:avLst/>
          </a:prstGeom>
          <a:noFill/>
          <a:ln>
            <a:noFill/>
          </a:ln>
        </p:spPr>
      </p:pic>
      <p:pic>
        <p:nvPicPr>
          <p:cNvPr id="5" name="Image 4">
            <a:extLst>
              <a:ext uri="{FF2B5EF4-FFF2-40B4-BE49-F238E27FC236}">
                <a16:creationId xmlns:a16="http://schemas.microsoft.com/office/drawing/2014/main" id="{882F9D10-6E31-D56A-04E2-4AA70857B790}"/>
              </a:ext>
            </a:extLst>
          </p:cNvPr>
          <p:cNvPicPr>
            <a:picLocks noChangeAspect="1"/>
          </p:cNvPicPr>
          <p:nvPr/>
        </p:nvPicPr>
        <p:blipFill>
          <a:blip r:embed="rId4"/>
          <a:stretch>
            <a:fillRect/>
          </a:stretch>
        </p:blipFill>
        <p:spPr>
          <a:xfrm>
            <a:off x="422572" y="2447925"/>
            <a:ext cx="7342505" cy="2286000"/>
          </a:xfrm>
          <a:prstGeom prst="rect">
            <a:avLst/>
          </a:prstGeom>
        </p:spPr>
      </p:pic>
    </p:spTree>
    <p:extLst>
      <p:ext uri="{BB962C8B-B14F-4D97-AF65-F5344CB8AC3E}">
        <p14:creationId xmlns:p14="http://schemas.microsoft.com/office/powerpoint/2010/main" val="376862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05D966F-F80C-2CA8-620B-42996ADC960D}"/>
              </a:ext>
            </a:extLst>
          </p:cNvPr>
          <p:cNvPicPr>
            <a:picLocks noChangeAspect="1"/>
          </p:cNvPicPr>
          <p:nvPr/>
        </p:nvPicPr>
        <p:blipFill>
          <a:blip r:embed="rId2"/>
          <a:stretch>
            <a:fillRect/>
          </a:stretch>
        </p:blipFill>
        <p:spPr>
          <a:xfrm>
            <a:off x="0" y="523874"/>
            <a:ext cx="8274585" cy="3590925"/>
          </a:xfrm>
          <a:prstGeom prst="rect">
            <a:avLst/>
          </a:prstGeom>
          <a:ln>
            <a:solidFill>
              <a:schemeClr val="tx1"/>
            </a:solidFill>
          </a:ln>
        </p:spPr>
      </p:pic>
      <p:pic>
        <p:nvPicPr>
          <p:cNvPr id="5" name="Image 4">
            <a:extLst>
              <a:ext uri="{FF2B5EF4-FFF2-40B4-BE49-F238E27FC236}">
                <a16:creationId xmlns:a16="http://schemas.microsoft.com/office/drawing/2014/main" id="{EA229B9E-97DB-30A3-07FD-2560C3EE7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491" y="523874"/>
            <a:ext cx="3148762" cy="4495801"/>
          </a:xfrm>
          <a:prstGeom prst="rect">
            <a:avLst/>
          </a:prstGeom>
          <a:ln>
            <a:solidFill>
              <a:schemeClr val="tx1"/>
            </a:solidFill>
          </a:ln>
        </p:spPr>
      </p:pic>
      <p:sp>
        <p:nvSpPr>
          <p:cNvPr id="6" name="ZoneTexte 5">
            <a:extLst>
              <a:ext uri="{FF2B5EF4-FFF2-40B4-BE49-F238E27FC236}">
                <a16:creationId xmlns:a16="http://schemas.microsoft.com/office/drawing/2014/main" id="{5BE96968-6559-2EEF-211C-C9B27F1E748D}"/>
              </a:ext>
            </a:extLst>
          </p:cNvPr>
          <p:cNvSpPr txBox="1"/>
          <p:nvPr/>
        </p:nvSpPr>
        <p:spPr>
          <a:xfrm>
            <a:off x="8274585" y="5295900"/>
            <a:ext cx="3623628" cy="1200329"/>
          </a:xfrm>
          <a:prstGeom prst="rect">
            <a:avLst/>
          </a:prstGeom>
          <a:noFill/>
        </p:spPr>
        <p:txBody>
          <a:bodyPr wrap="square" rtlCol="0">
            <a:spAutoFit/>
          </a:bodyPr>
          <a:lstStyle/>
          <a:p>
            <a:r>
              <a:rPr lang="fr-FR" sz="1800" dirty="0">
                <a:effectLst/>
                <a:latin typeface="Calibri Light" panose="020F0302020204030204" pitchFamily="34" charset="0"/>
                <a:ea typeface="Calibri" panose="020F0502020204030204" pitchFamily="34" charset="0"/>
              </a:rPr>
              <a:t>Ici ,une largeur d’</a:t>
            </a:r>
            <a:r>
              <a:rPr lang="fr-FR" dirty="0">
                <a:latin typeface="Calibri Light" panose="020F0302020204030204" pitchFamily="34" charset="0"/>
                <a:ea typeface="Calibri" panose="020F0502020204030204" pitchFamily="34" charset="0"/>
              </a:rPr>
              <a:t>é</a:t>
            </a:r>
            <a:r>
              <a:rPr lang="fr-FR" sz="1800" dirty="0">
                <a:effectLst/>
                <a:latin typeface="Calibri Light" panose="020F0302020204030204" pitchFamily="34" charset="0"/>
                <a:ea typeface="Calibri" panose="020F0502020204030204" pitchFamily="34" charset="0"/>
              </a:rPr>
              <a:t>cran a 320px, nous constatons que l’interface s’est bien adapté , nous conservons le visuel de notre recette </a:t>
            </a:r>
            <a:endParaRPr lang="fr-FR" dirty="0"/>
          </a:p>
        </p:txBody>
      </p:sp>
      <p:sp>
        <p:nvSpPr>
          <p:cNvPr id="7" name="ZoneTexte 6">
            <a:extLst>
              <a:ext uri="{FF2B5EF4-FFF2-40B4-BE49-F238E27FC236}">
                <a16:creationId xmlns:a16="http://schemas.microsoft.com/office/drawing/2014/main" id="{80636F63-D790-C504-EF2C-F51BF7D1DDE6}"/>
              </a:ext>
            </a:extLst>
          </p:cNvPr>
          <p:cNvSpPr txBox="1"/>
          <p:nvPr/>
        </p:nvSpPr>
        <p:spPr>
          <a:xfrm>
            <a:off x="1960829" y="4114799"/>
            <a:ext cx="5610225" cy="369332"/>
          </a:xfrm>
          <a:prstGeom prst="rect">
            <a:avLst/>
          </a:prstGeom>
          <a:noFill/>
        </p:spPr>
        <p:txBody>
          <a:bodyPr wrap="square" rtlCol="0">
            <a:spAutoFit/>
          </a:bodyPr>
          <a:lstStyle/>
          <a:p>
            <a:r>
              <a:rPr lang="fr-FR" sz="1800" dirty="0">
                <a:effectLst/>
                <a:latin typeface="Calibri Light" panose="020F0302020204030204" pitchFamily="34" charset="0"/>
                <a:ea typeface="Calibri" panose="020F0502020204030204" pitchFamily="34" charset="0"/>
              </a:rPr>
              <a:t>Pour ce projet j’ai décidé d’utiliser l’affichage en grille </a:t>
            </a:r>
            <a:endParaRPr lang="fr-FR" dirty="0"/>
          </a:p>
        </p:txBody>
      </p:sp>
    </p:spTree>
    <p:extLst>
      <p:ext uri="{BB962C8B-B14F-4D97-AF65-F5344CB8AC3E}">
        <p14:creationId xmlns:p14="http://schemas.microsoft.com/office/powerpoint/2010/main" val="1244677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2103F8D-E5E9-3B93-EBF8-C24D83807188}"/>
              </a:ext>
            </a:extLst>
          </p:cNvPr>
          <p:cNvSpPr>
            <a:spLocks noGrp="1"/>
          </p:cNvSpPr>
          <p:nvPr>
            <p:ph idx="1"/>
          </p:nvPr>
        </p:nvSpPr>
        <p:spPr>
          <a:xfrm>
            <a:off x="342900" y="1499235"/>
            <a:ext cx="11506200" cy="710565"/>
          </a:xfrm>
        </p:spPr>
        <p:txBody>
          <a:bodyPr/>
          <a:lstStyle/>
          <a:p>
            <a:pPr marL="0" indent="0">
              <a:buNone/>
            </a:pPr>
            <a:r>
              <a:rPr lang="fr-FR" sz="1800" kern="100" dirty="0">
                <a:effectLst/>
                <a:latin typeface="Calibri Light" panose="020F0302020204030204" pitchFamily="34" charset="0"/>
                <a:ea typeface="Calibri" panose="020F0502020204030204" pitchFamily="34" charset="0"/>
                <a:cs typeface="Times New Roman" panose="02020603050405020304" pitchFamily="18" charset="0"/>
              </a:rPr>
              <a:t>Ainsi, combiner le positionnement en grille avec les media </a:t>
            </a:r>
            <a:r>
              <a:rPr lang="fr-FR" sz="1800" kern="100" dirty="0" err="1">
                <a:effectLst/>
                <a:latin typeface="Calibri Light" panose="020F0302020204030204" pitchFamily="34" charset="0"/>
                <a:ea typeface="Calibri" panose="020F0502020204030204" pitchFamily="34" charset="0"/>
                <a:cs typeface="Times New Roman" panose="02020603050405020304" pitchFamily="18" charset="0"/>
              </a:rPr>
              <a:t>queries</a:t>
            </a:r>
            <a:r>
              <a:rPr lang="fr-FR" sz="1800" kern="100" dirty="0">
                <a:effectLst/>
                <a:latin typeface="Calibri Light" panose="020F0302020204030204" pitchFamily="34" charset="0"/>
                <a:ea typeface="Calibri" panose="020F0502020204030204" pitchFamily="34" charset="0"/>
                <a:cs typeface="Times New Roman" panose="02020603050405020304" pitchFamily="18" charset="0"/>
              </a:rPr>
              <a:t> nous permet de conserver facilement l’affichage </a:t>
            </a:r>
            <a:r>
              <a:rPr lang="fr-FR" sz="1800" kern="100" dirty="0" err="1">
                <a:effectLst/>
                <a:latin typeface="Calibri Light" panose="020F0302020204030204" pitchFamily="34" charset="0"/>
                <a:ea typeface="Calibri" panose="020F0502020204030204" pitchFamily="34" charset="0"/>
                <a:cs typeface="Times New Roman" panose="02020603050405020304" pitchFamily="18" charset="0"/>
              </a:rPr>
              <a:t>desiré</a:t>
            </a:r>
            <a:r>
              <a:rPr lang="fr-FR" sz="1800" kern="100" dirty="0">
                <a:effectLst/>
                <a:latin typeface="Calibri Light" panose="020F0302020204030204" pitchFamily="34" charset="0"/>
                <a:ea typeface="Calibri" panose="020F0502020204030204" pitchFamily="34" charset="0"/>
                <a:cs typeface="Times New Roman" panose="02020603050405020304" pitchFamily="18" charset="0"/>
              </a:rPr>
              <a:t>.</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6" name="Image 5">
            <a:extLst>
              <a:ext uri="{FF2B5EF4-FFF2-40B4-BE49-F238E27FC236}">
                <a16:creationId xmlns:a16="http://schemas.microsoft.com/office/drawing/2014/main" id="{C09433BB-B9B1-48DD-01F6-92177AD65933}"/>
              </a:ext>
            </a:extLst>
          </p:cNvPr>
          <p:cNvPicPr>
            <a:picLocks noChangeAspect="1"/>
          </p:cNvPicPr>
          <p:nvPr/>
        </p:nvPicPr>
        <p:blipFill>
          <a:blip r:embed="rId2"/>
          <a:stretch>
            <a:fillRect/>
          </a:stretch>
        </p:blipFill>
        <p:spPr>
          <a:xfrm>
            <a:off x="219075" y="2074862"/>
            <a:ext cx="6953250" cy="3851275"/>
          </a:xfrm>
          <a:prstGeom prst="rect">
            <a:avLst/>
          </a:prstGeom>
          <a:ln>
            <a:solidFill>
              <a:schemeClr val="tx1"/>
            </a:solidFill>
          </a:ln>
        </p:spPr>
      </p:pic>
      <p:pic>
        <p:nvPicPr>
          <p:cNvPr id="7" name="Image 6">
            <a:extLst>
              <a:ext uri="{FF2B5EF4-FFF2-40B4-BE49-F238E27FC236}">
                <a16:creationId xmlns:a16="http://schemas.microsoft.com/office/drawing/2014/main" id="{6E0E9DEC-272A-A6BA-56DE-BA043BB81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100" y="1991676"/>
            <a:ext cx="2895600" cy="4017645"/>
          </a:xfrm>
          <a:prstGeom prst="rect">
            <a:avLst/>
          </a:prstGeom>
          <a:ln>
            <a:solidFill>
              <a:schemeClr val="tx1"/>
            </a:solidFill>
          </a:ln>
        </p:spPr>
      </p:pic>
    </p:spTree>
    <p:extLst>
      <p:ext uri="{BB962C8B-B14F-4D97-AF65-F5344CB8AC3E}">
        <p14:creationId xmlns:p14="http://schemas.microsoft.com/office/powerpoint/2010/main" val="27961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1B49-7CA7-C59A-B67E-C51CA20223D3}"/>
              </a:ext>
            </a:extLst>
          </p:cNvPr>
          <p:cNvSpPr>
            <a:spLocks noGrp="1"/>
          </p:cNvSpPr>
          <p:nvPr>
            <p:ph type="title"/>
          </p:nvPr>
        </p:nvSpPr>
        <p:spPr>
          <a:xfrm>
            <a:off x="9915525" y="421473"/>
            <a:ext cx="1847850" cy="1293028"/>
          </a:xfrm>
        </p:spPr>
        <p:txBody>
          <a:bodyPr/>
          <a:lstStyle/>
          <a:p>
            <a:r>
              <a:rPr lang="fr-FR" dirty="0"/>
              <a:t>React</a:t>
            </a:r>
          </a:p>
        </p:txBody>
      </p:sp>
      <p:sp>
        <p:nvSpPr>
          <p:cNvPr id="3" name="Espace réservé du contenu 2">
            <a:extLst>
              <a:ext uri="{FF2B5EF4-FFF2-40B4-BE49-F238E27FC236}">
                <a16:creationId xmlns:a16="http://schemas.microsoft.com/office/drawing/2014/main" id="{B2103F8D-E5E9-3B93-EBF8-C24D83807188}"/>
              </a:ext>
            </a:extLst>
          </p:cNvPr>
          <p:cNvSpPr>
            <a:spLocks noGrp="1"/>
          </p:cNvSpPr>
          <p:nvPr>
            <p:ph idx="1"/>
          </p:nvPr>
        </p:nvSpPr>
        <p:spPr>
          <a:xfrm>
            <a:off x="2972191" y="3015685"/>
            <a:ext cx="8605447" cy="2651690"/>
          </a:xfrm>
        </p:spPr>
        <p:txBody>
          <a:bodyPr/>
          <a:lstStyle/>
          <a:p>
            <a:pPr marL="0" indent="0">
              <a:buNone/>
            </a:pPr>
            <a:r>
              <a:rPr lang="fr-FR" sz="1800" dirty="0">
                <a:latin typeface="Calibri Light" panose="020F0302020204030204" pitchFamily="34" charset="0"/>
              </a:rPr>
              <a:t>Le dossier component contiendra tous mes composants</a:t>
            </a:r>
          </a:p>
          <a:p>
            <a:pPr marL="0" indent="0">
              <a:buNone/>
            </a:pPr>
            <a:r>
              <a:rPr lang="fr-FR" sz="1800" dirty="0">
                <a:effectLst/>
                <a:latin typeface="Calibri Light" panose="020F0302020204030204" pitchFamily="34" charset="0"/>
                <a:ea typeface="Calibri" panose="020F0502020204030204" pitchFamily="34" charset="0"/>
              </a:rPr>
              <a:t>Les composants ,dans react, sont responsable de leurs logique ainsi que de leur affichage et leur style</a:t>
            </a:r>
          </a:p>
          <a:p>
            <a:pPr marL="0" indent="0">
              <a:buNone/>
            </a:pPr>
            <a:endParaRPr lang="fr-FR" sz="1800" dirty="0">
              <a:latin typeface="Calibri Light" panose="020F0302020204030204" pitchFamily="34" charset="0"/>
            </a:endParaRPr>
          </a:p>
          <a:p>
            <a:pPr marL="0" indent="0">
              <a:buNone/>
            </a:pPr>
            <a:r>
              <a:rPr lang="fr-FR" sz="1800" kern="100" dirty="0">
                <a:effectLst/>
                <a:latin typeface="Calibri Light" panose="020F0302020204030204" pitchFamily="34" charset="0"/>
                <a:ea typeface="Calibri" panose="020F0502020204030204" pitchFamily="34" charset="0"/>
                <a:cs typeface="Times New Roman" panose="02020603050405020304" pitchFamily="18" charset="0"/>
              </a:rPr>
              <a:t>Une fois que nous avons « construit » notre composant il nous reste plus qu’a l’appeler dans un autre composant, ce qui permettra de l’afficher</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a:p>
        </p:txBody>
      </p:sp>
      <p:pic>
        <p:nvPicPr>
          <p:cNvPr id="4" name="Image 3">
            <a:extLst>
              <a:ext uri="{FF2B5EF4-FFF2-40B4-BE49-F238E27FC236}">
                <a16:creationId xmlns:a16="http://schemas.microsoft.com/office/drawing/2014/main" id="{39287D44-6E6A-E00B-8E1C-91A65D56132B}"/>
              </a:ext>
            </a:extLst>
          </p:cNvPr>
          <p:cNvPicPr>
            <a:picLocks noChangeAspect="1"/>
          </p:cNvPicPr>
          <p:nvPr/>
        </p:nvPicPr>
        <p:blipFill>
          <a:blip r:embed="rId3"/>
          <a:stretch>
            <a:fillRect/>
          </a:stretch>
        </p:blipFill>
        <p:spPr>
          <a:xfrm>
            <a:off x="2471737" y="1961197"/>
            <a:ext cx="3305175" cy="466725"/>
          </a:xfrm>
          <a:prstGeom prst="rect">
            <a:avLst/>
          </a:prstGeom>
        </p:spPr>
      </p:pic>
      <p:sp>
        <p:nvSpPr>
          <p:cNvPr id="5" name="ZoneTexte 4">
            <a:extLst>
              <a:ext uri="{FF2B5EF4-FFF2-40B4-BE49-F238E27FC236}">
                <a16:creationId xmlns:a16="http://schemas.microsoft.com/office/drawing/2014/main" id="{20FCC29D-48AB-8219-7671-33ABAA073CC6}"/>
              </a:ext>
            </a:extLst>
          </p:cNvPr>
          <p:cNvSpPr txBox="1"/>
          <p:nvPr/>
        </p:nvSpPr>
        <p:spPr>
          <a:xfrm>
            <a:off x="614362" y="1529835"/>
            <a:ext cx="2634054" cy="369332"/>
          </a:xfrm>
          <a:prstGeom prst="rect">
            <a:avLst/>
          </a:prstGeom>
          <a:noFill/>
        </p:spPr>
        <p:txBody>
          <a:bodyPr wrap="none" rtlCol="0">
            <a:spAutoFit/>
          </a:bodyPr>
          <a:lstStyle/>
          <a:p>
            <a:pPr marL="285750" indent="-285750">
              <a:buFontTx/>
              <a:buChar char="-"/>
            </a:pPr>
            <a:r>
              <a:rPr lang="fr-FR" dirty="0"/>
              <a:t>Introduction React.</a:t>
            </a:r>
          </a:p>
        </p:txBody>
      </p:sp>
      <p:sp>
        <p:nvSpPr>
          <p:cNvPr id="6" name="ZoneTexte 5">
            <a:extLst>
              <a:ext uri="{FF2B5EF4-FFF2-40B4-BE49-F238E27FC236}">
                <a16:creationId xmlns:a16="http://schemas.microsoft.com/office/drawing/2014/main" id="{5EC42679-6FEC-3C86-7343-7F74230BEDC8}"/>
              </a:ext>
            </a:extLst>
          </p:cNvPr>
          <p:cNvSpPr txBox="1"/>
          <p:nvPr/>
        </p:nvSpPr>
        <p:spPr>
          <a:xfrm>
            <a:off x="614362" y="2009894"/>
            <a:ext cx="1659429" cy="369332"/>
          </a:xfrm>
          <a:prstGeom prst="rect">
            <a:avLst/>
          </a:prstGeom>
          <a:noFill/>
        </p:spPr>
        <p:txBody>
          <a:bodyPr wrap="none" rtlCol="0">
            <a:spAutoFit/>
          </a:bodyPr>
          <a:lstStyle/>
          <a:p>
            <a:pPr marL="285750" indent="-285750">
              <a:buFontTx/>
              <a:buChar char="-"/>
            </a:pPr>
            <a:r>
              <a:rPr lang="fr-FR" dirty="0"/>
              <a:t>Installation</a:t>
            </a:r>
          </a:p>
        </p:txBody>
      </p:sp>
      <p:pic>
        <p:nvPicPr>
          <p:cNvPr id="7" name="Image 6">
            <a:extLst>
              <a:ext uri="{FF2B5EF4-FFF2-40B4-BE49-F238E27FC236}">
                <a16:creationId xmlns:a16="http://schemas.microsoft.com/office/drawing/2014/main" id="{DB21EAB9-96E7-41BF-4D2B-F97E29208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62" y="2654737"/>
            <a:ext cx="1857375" cy="3648075"/>
          </a:xfrm>
          <a:prstGeom prst="rect">
            <a:avLst/>
          </a:prstGeom>
        </p:spPr>
      </p:pic>
    </p:spTree>
    <p:extLst>
      <p:ext uri="{BB962C8B-B14F-4D97-AF65-F5344CB8AC3E}">
        <p14:creationId xmlns:p14="http://schemas.microsoft.com/office/powerpoint/2010/main" val="200318817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1B49-7CA7-C59A-B67E-C51CA20223D3}"/>
              </a:ext>
            </a:extLst>
          </p:cNvPr>
          <p:cNvSpPr>
            <a:spLocks noGrp="1"/>
          </p:cNvSpPr>
          <p:nvPr>
            <p:ph type="title"/>
          </p:nvPr>
        </p:nvSpPr>
        <p:spPr>
          <a:xfrm>
            <a:off x="9619861" y="465793"/>
            <a:ext cx="1886339" cy="1293028"/>
          </a:xfrm>
        </p:spPr>
        <p:txBody>
          <a:bodyPr/>
          <a:lstStyle/>
          <a:p>
            <a:r>
              <a:rPr lang="fr-FR" dirty="0"/>
              <a:t>React</a:t>
            </a:r>
          </a:p>
        </p:txBody>
      </p:sp>
      <p:sp>
        <p:nvSpPr>
          <p:cNvPr id="3" name="Espace réservé du contenu 2">
            <a:extLst>
              <a:ext uri="{FF2B5EF4-FFF2-40B4-BE49-F238E27FC236}">
                <a16:creationId xmlns:a16="http://schemas.microsoft.com/office/drawing/2014/main" id="{B2103F8D-E5E9-3B93-EBF8-C24D83807188}"/>
              </a:ext>
            </a:extLst>
          </p:cNvPr>
          <p:cNvSpPr>
            <a:spLocks noGrp="1"/>
          </p:cNvSpPr>
          <p:nvPr>
            <p:ph idx="1"/>
          </p:nvPr>
        </p:nvSpPr>
        <p:spPr>
          <a:xfrm>
            <a:off x="489857" y="1410789"/>
            <a:ext cx="10820400" cy="921864"/>
          </a:xfrm>
        </p:spPr>
        <p:txBody>
          <a:bodyPr/>
          <a:lstStyle/>
          <a:p>
            <a:pPr marL="0" indent="0">
              <a:buNone/>
            </a:pPr>
            <a:r>
              <a:rPr lang="fr-FR" dirty="0"/>
              <a:t>Pour </a:t>
            </a:r>
            <a:r>
              <a:rPr lang="fr-FR" dirty="0" err="1"/>
              <a:t>gerer</a:t>
            </a:r>
            <a:r>
              <a:rPr lang="fr-FR" dirty="0"/>
              <a:t> les routes de mon app, j’utilise la </a:t>
            </a:r>
            <a:r>
              <a:rPr lang="fr-FR" dirty="0" err="1"/>
              <a:t>bibliotheque</a:t>
            </a:r>
            <a:r>
              <a:rPr lang="fr-FR" dirty="0"/>
              <a:t> react-router-dom.</a:t>
            </a:r>
          </a:p>
          <a:p>
            <a:pPr marL="0" indent="0">
              <a:buNone/>
            </a:pPr>
            <a:r>
              <a:rPr lang="fr-FR" dirty="0"/>
              <a:t>Elle me permet de </a:t>
            </a:r>
            <a:r>
              <a:rPr lang="fr-FR" dirty="0" err="1"/>
              <a:t>definir</a:t>
            </a:r>
            <a:r>
              <a:rPr lang="fr-FR" dirty="0"/>
              <a:t> les routes pour chaque vue de l’app.</a:t>
            </a:r>
          </a:p>
        </p:txBody>
      </p:sp>
      <p:pic>
        <p:nvPicPr>
          <p:cNvPr id="4" name="Image 3">
            <a:extLst>
              <a:ext uri="{FF2B5EF4-FFF2-40B4-BE49-F238E27FC236}">
                <a16:creationId xmlns:a16="http://schemas.microsoft.com/office/drawing/2014/main" id="{51FB1A50-B591-0B3F-DE9B-0852CE996D96}"/>
              </a:ext>
            </a:extLst>
          </p:cNvPr>
          <p:cNvPicPr>
            <a:picLocks noChangeAspect="1"/>
          </p:cNvPicPr>
          <p:nvPr/>
        </p:nvPicPr>
        <p:blipFill>
          <a:blip r:embed="rId2"/>
          <a:stretch>
            <a:fillRect/>
          </a:stretch>
        </p:blipFill>
        <p:spPr>
          <a:xfrm>
            <a:off x="489857" y="2202024"/>
            <a:ext cx="7129921" cy="4290528"/>
          </a:xfrm>
          <a:prstGeom prst="rect">
            <a:avLst/>
          </a:prstGeom>
        </p:spPr>
      </p:pic>
      <p:sp>
        <p:nvSpPr>
          <p:cNvPr id="5" name="ZoneTexte 4">
            <a:extLst>
              <a:ext uri="{FF2B5EF4-FFF2-40B4-BE49-F238E27FC236}">
                <a16:creationId xmlns:a16="http://schemas.microsoft.com/office/drawing/2014/main" id="{5324661D-C9A3-9FCE-B74F-AE8B07BD4782}"/>
              </a:ext>
            </a:extLst>
          </p:cNvPr>
          <p:cNvSpPr txBox="1"/>
          <p:nvPr/>
        </p:nvSpPr>
        <p:spPr>
          <a:xfrm>
            <a:off x="8282473" y="2623739"/>
            <a:ext cx="3909527" cy="1200329"/>
          </a:xfrm>
          <a:prstGeom prst="rect">
            <a:avLst/>
          </a:prstGeom>
          <a:noFill/>
        </p:spPr>
        <p:txBody>
          <a:bodyPr wrap="square" rtlCol="0">
            <a:spAutoFit/>
          </a:bodyPr>
          <a:lstStyle/>
          <a:p>
            <a:r>
              <a:rPr lang="fr-FR" dirty="0"/>
              <a:t>Ont peut voir aussi qu’avant les Routes, j’ai introduit le composant « </a:t>
            </a:r>
            <a:r>
              <a:rPr lang="fr-FR" dirty="0" err="1"/>
              <a:t>Wrapper</a:t>
            </a:r>
            <a:r>
              <a:rPr lang="fr-FR" dirty="0"/>
              <a:t> ».</a:t>
            </a:r>
          </a:p>
          <a:p>
            <a:endParaRPr lang="fr-FR" dirty="0"/>
          </a:p>
        </p:txBody>
      </p:sp>
      <p:pic>
        <p:nvPicPr>
          <p:cNvPr id="6" name="Image 5">
            <a:extLst>
              <a:ext uri="{FF2B5EF4-FFF2-40B4-BE49-F238E27FC236}">
                <a16:creationId xmlns:a16="http://schemas.microsoft.com/office/drawing/2014/main" id="{9B6BF2A6-2B42-8618-A28F-1F640F239B94}"/>
              </a:ext>
            </a:extLst>
          </p:cNvPr>
          <p:cNvPicPr>
            <a:picLocks noChangeAspect="1"/>
          </p:cNvPicPr>
          <p:nvPr/>
        </p:nvPicPr>
        <p:blipFill>
          <a:blip r:embed="rId3"/>
          <a:stretch>
            <a:fillRect/>
          </a:stretch>
        </p:blipFill>
        <p:spPr>
          <a:xfrm>
            <a:off x="8445215" y="3691371"/>
            <a:ext cx="3256928" cy="1755840"/>
          </a:xfrm>
          <a:prstGeom prst="rect">
            <a:avLst/>
          </a:prstGeom>
        </p:spPr>
      </p:pic>
    </p:spTree>
    <p:extLst>
      <p:ext uri="{BB962C8B-B14F-4D97-AF65-F5344CB8AC3E}">
        <p14:creationId xmlns:p14="http://schemas.microsoft.com/office/powerpoint/2010/main" val="3799821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1B49-7CA7-C59A-B67E-C51CA20223D3}"/>
              </a:ext>
            </a:extLst>
          </p:cNvPr>
          <p:cNvSpPr>
            <a:spLocks noGrp="1"/>
          </p:cNvSpPr>
          <p:nvPr>
            <p:ph type="title"/>
          </p:nvPr>
        </p:nvSpPr>
        <p:spPr>
          <a:xfrm>
            <a:off x="9629192" y="204536"/>
            <a:ext cx="1960360" cy="747186"/>
          </a:xfrm>
        </p:spPr>
        <p:txBody>
          <a:bodyPr/>
          <a:lstStyle/>
          <a:p>
            <a:r>
              <a:rPr lang="fr-FR" dirty="0"/>
              <a:t>REACT</a:t>
            </a:r>
          </a:p>
        </p:txBody>
      </p:sp>
      <p:sp>
        <p:nvSpPr>
          <p:cNvPr id="3" name="Espace réservé du contenu 2">
            <a:extLst>
              <a:ext uri="{FF2B5EF4-FFF2-40B4-BE49-F238E27FC236}">
                <a16:creationId xmlns:a16="http://schemas.microsoft.com/office/drawing/2014/main" id="{B2103F8D-E5E9-3B93-EBF8-C24D83807188}"/>
              </a:ext>
            </a:extLst>
          </p:cNvPr>
          <p:cNvSpPr>
            <a:spLocks noGrp="1"/>
          </p:cNvSpPr>
          <p:nvPr>
            <p:ph idx="1"/>
          </p:nvPr>
        </p:nvSpPr>
        <p:spPr>
          <a:xfrm>
            <a:off x="0" y="1410887"/>
            <a:ext cx="2141376" cy="418011"/>
          </a:xfrm>
        </p:spPr>
        <p:txBody>
          <a:bodyPr/>
          <a:lstStyle/>
          <a:p>
            <a:pPr marL="0" indent="0">
              <a:buNone/>
            </a:pPr>
            <a:r>
              <a:rPr lang="fr-FR" dirty="0"/>
              <a:t>Page Recette</a:t>
            </a:r>
          </a:p>
        </p:txBody>
      </p:sp>
      <p:pic>
        <p:nvPicPr>
          <p:cNvPr id="4" name="Image 3">
            <a:extLst>
              <a:ext uri="{FF2B5EF4-FFF2-40B4-BE49-F238E27FC236}">
                <a16:creationId xmlns:a16="http://schemas.microsoft.com/office/drawing/2014/main" id="{CD680360-6CE0-0CC3-24A4-914B8C0BB4BC}"/>
              </a:ext>
            </a:extLst>
          </p:cNvPr>
          <p:cNvPicPr>
            <a:picLocks noChangeAspect="1"/>
          </p:cNvPicPr>
          <p:nvPr/>
        </p:nvPicPr>
        <p:blipFill>
          <a:blip r:embed="rId3"/>
          <a:stretch>
            <a:fillRect/>
          </a:stretch>
        </p:blipFill>
        <p:spPr>
          <a:xfrm>
            <a:off x="50904" y="1828898"/>
            <a:ext cx="5834380" cy="1703705"/>
          </a:xfrm>
          <a:prstGeom prst="rect">
            <a:avLst/>
          </a:prstGeom>
        </p:spPr>
      </p:pic>
      <p:pic>
        <p:nvPicPr>
          <p:cNvPr id="5" name="Image 4">
            <a:extLst>
              <a:ext uri="{FF2B5EF4-FFF2-40B4-BE49-F238E27FC236}">
                <a16:creationId xmlns:a16="http://schemas.microsoft.com/office/drawing/2014/main" id="{B614B772-E92B-953C-3764-F09474571F1B}"/>
              </a:ext>
            </a:extLst>
          </p:cNvPr>
          <p:cNvPicPr>
            <a:picLocks noChangeAspect="1"/>
          </p:cNvPicPr>
          <p:nvPr/>
        </p:nvPicPr>
        <p:blipFill>
          <a:blip r:embed="rId4"/>
          <a:stretch>
            <a:fillRect/>
          </a:stretch>
        </p:blipFill>
        <p:spPr>
          <a:xfrm>
            <a:off x="50904" y="3740752"/>
            <a:ext cx="5196179" cy="2689983"/>
          </a:xfrm>
          <a:prstGeom prst="rect">
            <a:avLst/>
          </a:prstGeom>
        </p:spPr>
      </p:pic>
      <p:sp>
        <p:nvSpPr>
          <p:cNvPr id="6" name="Rectangle 5">
            <a:extLst>
              <a:ext uri="{FF2B5EF4-FFF2-40B4-BE49-F238E27FC236}">
                <a16:creationId xmlns:a16="http://schemas.microsoft.com/office/drawing/2014/main" id="{9CB48A49-6713-0B38-FB27-ED9E50693390}"/>
              </a:ext>
            </a:extLst>
          </p:cNvPr>
          <p:cNvSpPr/>
          <p:nvPr/>
        </p:nvSpPr>
        <p:spPr>
          <a:xfrm>
            <a:off x="0" y="3578322"/>
            <a:ext cx="6306718" cy="457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9D82463-6223-B5E1-8E93-7D645F22BC1B}"/>
              </a:ext>
            </a:extLst>
          </p:cNvPr>
          <p:cNvSpPr/>
          <p:nvPr/>
        </p:nvSpPr>
        <p:spPr>
          <a:xfrm rot="5400000">
            <a:off x="3176218" y="3601182"/>
            <a:ext cx="6306718" cy="457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608770DD-E097-4F00-1850-574384822B00}"/>
              </a:ext>
            </a:extLst>
          </p:cNvPr>
          <p:cNvSpPr txBox="1"/>
          <p:nvPr/>
        </p:nvSpPr>
        <p:spPr>
          <a:xfrm>
            <a:off x="6494106" y="1158227"/>
            <a:ext cx="5374433" cy="923330"/>
          </a:xfrm>
          <a:prstGeom prst="rect">
            <a:avLst/>
          </a:prstGeom>
          <a:noFill/>
        </p:spPr>
        <p:txBody>
          <a:bodyPr wrap="square" rtlCol="0">
            <a:spAutoFit/>
          </a:bodyPr>
          <a:lstStyle/>
          <a:p>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l’affichage des recettes dans la page, j’ai utilisé une grille de cartes, pour chaque recette. </a:t>
            </a:r>
          </a:p>
          <a:p>
            <a:endParaRPr lang="fr-FR" dirty="0"/>
          </a:p>
        </p:txBody>
      </p:sp>
      <p:pic>
        <p:nvPicPr>
          <p:cNvPr id="9" name="Image 8">
            <a:extLst>
              <a:ext uri="{FF2B5EF4-FFF2-40B4-BE49-F238E27FC236}">
                <a16:creationId xmlns:a16="http://schemas.microsoft.com/office/drawing/2014/main" id="{E2FCF2E5-5325-7BFD-D6D7-D0D7B8830AD4}"/>
              </a:ext>
            </a:extLst>
          </p:cNvPr>
          <p:cNvPicPr>
            <a:picLocks noChangeAspect="1"/>
          </p:cNvPicPr>
          <p:nvPr/>
        </p:nvPicPr>
        <p:blipFill>
          <a:blip r:embed="rId5"/>
          <a:stretch>
            <a:fillRect/>
          </a:stretch>
        </p:blipFill>
        <p:spPr>
          <a:xfrm>
            <a:off x="6494106" y="2081557"/>
            <a:ext cx="5532107" cy="991054"/>
          </a:xfrm>
          <a:prstGeom prst="rect">
            <a:avLst/>
          </a:prstGeom>
        </p:spPr>
      </p:pic>
      <p:pic>
        <p:nvPicPr>
          <p:cNvPr id="11" name="Image 10">
            <a:extLst>
              <a:ext uri="{FF2B5EF4-FFF2-40B4-BE49-F238E27FC236}">
                <a16:creationId xmlns:a16="http://schemas.microsoft.com/office/drawing/2014/main" id="{56762D44-0A37-1846-8D35-6D599436506E}"/>
              </a:ext>
            </a:extLst>
          </p:cNvPr>
          <p:cNvPicPr>
            <a:picLocks noChangeAspect="1"/>
          </p:cNvPicPr>
          <p:nvPr/>
        </p:nvPicPr>
        <p:blipFill>
          <a:blip r:embed="rId6"/>
          <a:stretch>
            <a:fillRect/>
          </a:stretch>
        </p:blipFill>
        <p:spPr>
          <a:xfrm>
            <a:off x="6596814" y="3184043"/>
            <a:ext cx="5326690" cy="2515730"/>
          </a:xfrm>
          <a:prstGeom prst="rect">
            <a:avLst/>
          </a:prstGeom>
        </p:spPr>
      </p:pic>
    </p:spTree>
    <p:extLst>
      <p:ext uri="{BB962C8B-B14F-4D97-AF65-F5344CB8AC3E}">
        <p14:creationId xmlns:p14="http://schemas.microsoft.com/office/powerpoint/2010/main" val="801812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1B49-7CA7-C59A-B67E-C51CA20223D3}"/>
              </a:ext>
            </a:extLst>
          </p:cNvPr>
          <p:cNvSpPr>
            <a:spLocks noGrp="1"/>
          </p:cNvSpPr>
          <p:nvPr>
            <p:ph type="title"/>
          </p:nvPr>
        </p:nvSpPr>
        <p:spPr>
          <a:xfrm>
            <a:off x="9629192" y="764373"/>
            <a:ext cx="1877008" cy="1293028"/>
          </a:xfrm>
        </p:spPr>
        <p:txBody>
          <a:bodyPr/>
          <a:lstStyle/>
          <a:p>
            <a:r>
              <a:rPr lang="fr-FR" dirty="0"/>
              <a:t>REACT</a:t>
            </a:r>
          </a:p>
        </p:txBody>
      </p:sp>
      <p:sp>
        <p:nvSpPr>
          <p:cNvPr id="3" name="Espace réservé du contenu 2">
            <a:extLst>
              <a:ext uri="{FF2B5EF4-FFF2-40B4-BE49-F238E27FC236}">
                <a16:creationId xmlns:a16="http://schemas.microsoft.com/office/drawing/2014/main" id="{B2103F8D-E5E9-3B93-EBF8-C24D83807188}"/>
              </a:ext>
            </a:extLst>
          </p:cNvPr>
          <p:cNvSpPr>
            <a:spLocks noGrp="1"/>
          </p:cNvSpPr>
          <p:nvPr>
            <p:ph idx="1"/>
          </p:nvPr>
        </p:nvSpPr>
        <p:spPr>
          <a:xfrm>
            <a:off x="237931" y="1504095"/>
            <a:ext cx="8299580" cy="418011"/>
          </a:xfrm>
        </p:spPr>
        <p:txBody>
          <a:bodyPr>
            <a:normAutofit fontScale="92500"/>
          </a:bodyPr>
          <a:lstStyle/>
          <a:p>
            <a:pPr marL="0" indent="0">
              <a:buNone/>
            </a:pPr>
            <a:r>
              <a:rPr lang="fr-FR" dirty="0"/>
              <a:t>Pour le système de connexion j’ai crée un composant login :</a:t>
            </a:r>
          </a:p>
        </p:txBody>
      </p:sp>
      <p:pic>
        <p:nvPicPr>
          <p:cNvPr id="4" name="Image 3">
            <a:extLst>
              <a:ext uri="{FF2B5EF4-FFF2-40B4-BE49-F238E27FC236}">
                <a16:creationId xmlns:a16="http://schemas.microsoft.com/office/drawing/2014/main" id="{AEA6DC28-25FD-8259-DC6E-8B173083C575}"/>
              </a:ext>
            </a:extLst>
          </p:cNvPr>
          <p:cNvPicPr>
            <a:picLocks noChangeAspect="1"/>
          </p:cNvPicPr>
          <p:nvPr/>
        </p:nvPicPr>
        <p:blipFill>
          <a:blip r:embed="rId2"/>
          <a:stretch>
            <a:fillRect/>
          </a:stretch>
        </p:blipFill>
        <p:spPr>
          <a:xfrm>
            <a:off x="6172200" y="1922106"/>
            <a:ext cx="5528387" cy="4374923"/>
          </a:xfrm>
          <a:prstGeom prst="rect">
            <a:avLst/>
          </a:prstGeom>
        </p:spPr>
      </p:pic>
      <p:pic>
        <p:nvPicPr>
          <p:cNvPr id="5" name="Image 4">
            <a:extLst>
              <a:ext uri="{FF2B5EF4-FFF2-40B4-BE49-F238E27FC236}">
                <a16:creationId xmlns:a16="http://schemas.microsoft.com/office/drawing/2014/main" id="{6959ADE2-44F7-9A11-40BB-37033A07C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37" y="1922106"/>
            <a:ext cx="3352800" cy="1857375"/>
          </a:xfrm>
          <a:prstGeom prst="rect">
            <a:avLst/>
          </a:prstGeom>
        </p:spPr>
      </p:pic>
    </p:spTree>
    <p:extLst>
      <p:ext uri="{BB962C8B-B14F-4D97-AF65-F5344CB8AC3E}">
        <p14:creationId xmlns:p14="http://schemas.microsoft.com/office/powerpoint/2010/main" val="5931406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0B289-05F2-3EEF-EF80-09E5074BDE20}"/>
              </a:ext>
            </a:extLst>
          </p:cNvPr>
          <p:cNvSpPr>
            <a:spLocks noGrp="1"/>
          </p:cNvSpPr>
          <p:nvPr>
            <p:ph type="title"/>
          </p:nvPr>
        </p:nvSpPr>
        <p:spPr>
          <a:xfrm>
            <a:off x="4204447" y="2782486"/>
            <a:ext cx="3913094" cy="1293028"/>
          </a:xfrm>
        </p:spPr>
        <p:txBody>
          <a:bodyPr/>
          <a:lstStyle/>
          <a:p>
            <a:r>
              <a:rPr lang="fr-FR" b="1" dirty="0">
                <a:solidFill>
                  <a:srgbClr val="FF0000"/>
                </a:solidFill>
              </a:rPr>
              <a:t>Introduction</a:t>
            </a:r>
          </a:p>
        </p:txBody>
      </p:sp>
    </p:spTree>
    <p:extLst>
      <p:ext uri="{BB962C8B-B14F-4D97-AF65-F5344CB8AC3E}">
        <p14:creationId xmlns:p14="http://schemas.microsoft.com/office/powerpoint/2010/main" val="289712794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E6F7B-93C4-6765-C886-7872A3BC12FD}"/>
              </a:ext>
            </a:extLst>
          </p:cNvPr>
          <p:cNvSpPr>
            <a:spLocks noGrp="1"/>
          </p:cNvSpPr>
          <p:nvPr>
            <p:ph type="title"/>
          </p:nvPr>
        </p:nvSpPr>
        <p:spPr>
          <a:xfrm>
            <a:off x="9018494" y="414750"/>
            <a:ext cx="2487706" cy="1293028"/>
          </a:xfrm>
        </p:spPr>
        <p:txBody>
          <a:bodyPr/>
          <a:lstStyle/>
          <a:p>
            <a:r>
              <a:rPr lang="fr-FR" dirty="0"/>
              <a:t>Sécurité</a:t>
            </a:r>
          </a:p>
        </p:txBody>
      </p:sp>
      <p:sp>
        <p:nvSpPr>
          <p:cNvPr id="3" name="Espace réservé du contenu 2">
            <a:extLst>
              <a:ext uri="{FF2B5EF4-FFF2-40B4-BE49-F238E27FC236}">
                <a16:creationId xmlns:a16="http://schemas.microsoft.com/office/drawing/2014/main" id="{68C59CE9-0952-F0CD-98F8-98AE95A32A2B}"/>
              </a:ext>
            </a:extLst>
          </p:cNvPr>
          <p:cNvSpPr>
            <a:spLocks noGrp="1"/>
          </p:cNvSpPr>
          <p:nvPr>
            <p:ph idx="1"/>
          </p:nvPr>
        </p:nvSpPr>
        <p:spPr>
          <a:xfrm>
            <a:off x="685800" y="1701185"/>
            <a:ext cx="10820400" cy="799652"/>
          </a:xfrm>
        </p:spPr>
        <p:txBody>
          <a:bodyPr/>
          <a:lstStyle/>
          <a:p>
            <a:pPr marL="0" indent="0">
              <a:buNone/>
            </a:pPr>
            <a:r>
              <a:rPr lang="fr-FR" dirty="0"/>
              <a:t>J’utilise le service ‘UserPasswordInterface’ fournie par Symfony pour gérer le hachage et la sécurisation des mots de passe. </a:t>
            </a:r>
          </a:p>
        </p:txBody>
      </p:sp>
      <p:pic>
        <p:nvPicPr>
          <p:cNvPr id="4" name="Image 3">
            <a:extLst>
              <a:ext uri="{FF2B5EF4-FFF2-40B4-BE49-F238E27FC236}">
                <a16:creationId xmlns:a16="http://schemas.microsoft.com/office/drawing/2014/main" id="{D0BBB885-8698-552C-FBEA-8150FF9599B8}"/>
              </a:ext>
            </a:extLst>
          </p:cNvPr>
          <p:cNvPicPr>
            <a:picLocks noChangeAspect="1"/>
          </p:cNvPicPr>
          <p:nvPr/>
        </p:nvPicPr>
        <p:blipFill>
          <a:blip r:embed="rId3"/>
          <a:stretch>
            <a:fillRect/>
          </a:stretch>
        </p:blipFill>
        <p:spPr>
          <a:xfrm>
            <a:off x="218478" y="2658221"/>
            <a:ext cx="7344410" cy="3397885"/>
          </a:xfrm>
          <a:prstGeom prst="rect">
            <a:avLst/>
          </a:prstGeom>
        </p:spPr>
      </p:pic>
    </p:spTree>
    <p:extLst>
      <p:ext uri="{BB962C8B-B14F-4D97-AF65-F5344CB8AC3E}">
        <p14:creationId xmlns:p14="http://schemas.microsoft.com/office/powerpoint/2010/main" val="4046862900"/>
      </p:ext>
    </p:extLst>
  </p:cSld>
  <p:clrMapOvr>
    <a:masterClrMapping/>
  </p:clrMapOvr>
  <p:transition spd="slow">
    <p:comb/>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1B49-7CA7-C59A-B67E-C51CA20223D3}"/>
              </a:ext>
            </a:extLst>
          </p:cNvPr>
          <p:cNvSpPr>
            <a:spLocks noGrp="1"/>
          </p:cNvSpPr>
          <p:nvPr>
            <p:ph type="title"/>
          </p:nvPr>
        </p:nvSpPr>
        <p:spPr>
          <a:xfrm>
            <a:off x="9125339" y="289250"/>
            <a:ext cx="2623457" cy="704462"/>
          </a:xfrm>
        </p:spPr>
        <p:txBody>
          <a:bodyPr/>
          <a:lstStyle/>
          <a:p>
            <a:r>
              <a:rPr lang="fr-FR" dirty="0"/>
              <a:t>SECURITE</a:t>
            </a:r>
          </a:p>
        </p:txBody>
      </p:sp>
      <p:sp>
        <p:nvSpPr>
          <p:cNvPr id="3" name="Espace réservé du contenu 2">
            <a:extLst>
              <a:ext uri="{FF2B5EF4-FFF2-40B4-BE49-F238E27FC236}">
                <a16:creationId xmlns:a16="http://schemas.microsoft.com/office/drawing/2014/main" id="{B2103F8D-E5E9-3B93-EBF8-C24D83807188}"/>
              </a:ext>
            </a:extLst>
          </p:cNvPr>
          <p:cNvSpPr>
            <a:spLocks noGrp="1"/>
          </p:cNvSpPr>
          <p:nvPr>
            <p:ph idx="1"/>
          </p:nvPr>
        </p:nvSpPr>
        <p:spPr>
          <a:xfrm>
            <a:off x="200608" y="1504095"/>
            <a:ext cx="10820400" cy="1882915"/>
          </a:xfrm>
        </p:spPr>
        <p:txBody>
          <a:bodyPr/>
          <a:lstStyle/>
          <a:p>
            <a:pPr marL="0" indent="0">
              <a:buNone/>
            </a:pPr>
            <a:r>
              <a:rPr lang="fr-FR" dirty="0"/>
              <a:t>JSON WEB TOKEN, son utilité est que lorsqu’un utilisateur se connecte, un </a:t>
            </a:r>
            <a:r>
              <a:rPr lang="fr-FR" dirty="0" err="1"/>
              <a:t>token</a:t>
            </a:r>
            <a:r>
              <a:rPr lang="fr-FR" dirty="0"/>
              <a:t> est générer et est associé a sa session.</a:t>
            </a:r>
          </a:p>
          <a:p>
            <a:pPr marL="0" indent="0">
              <a:buNone/>
            </a:pPr>
            <a:endParaRPr lang="fr-FR" dirty="0"/>
          </a:p>
          <a:p>
            <a:pPr marL="0" indent="0">
              <a:buNone/>
            </a:pPr>
            <a:r>
              <a:rPr lang="fr-FR" dirty="0"/>
              <a:t>C’est donc dans le Controller, celui qui me permet de me connecter au site que j’intègre JWT</a:t>
            </a:r>
          </a:p>
        </p:txBody>
      </p:sp>
      <p:pic>
        <p:nvPicPr>
          <p:cNvPr id="4" name="Image 3">
            <a:extLst>
              <a:ext uri="{FF2B5EF4-FFF2-40B4-BE49-F238E27FC236}">
                <a16:creationId xmlns:a16="http://schemas.microsoft.com/office/drawing/2014/main" id="{DFF1FD2B-1F76-77C5-757B-C39B92DD1619}"/>
              </a:ext>
            </a:extLst>
          </p:cNvPr>
          <p:cNvPicPr>
            <a:picLocks noChangeAspect="1"/>
          </p:cNvPicPr>
          <p:nvPr/>
        </p:nvPicPr>
        <p:blipFill>
          <a:blip r:embed="rId2"/>
          <a:stretch>
            <a:fillRect/>
          </a:stretch>
        </p:blipFill>
        <p:spPr>
          <a:xfrm>
            <a:off x="200608" y="3387010"/>
            <a:ext cx="7219950" cy="817245"/>
          </a:xfrm>
          <a:prstGeom prst="rect">
            <a:avLst/>
          </a:prstGeom>
        </p:spPr>
      </p:pic>
      <p:sp>
        <p:nvSpPr>
          <p:cNvPr id="5" name="ZoneTexte 4">
            <a:extLst>
              <a:ext uri="{FF2B5EF4-FFF2-40B4-BE49-F238E27FC236}">
                <a16:creationId xmlns:a16="http://schemas.microsoft.com/office/drawing/2014/main" id="{226A7C43-33F8-43DD-36CC-712FA1FA4FDD}"/>
              </a:ext>
            </a:extLst>
          </p:cNvPr>
          <p:cNvSpPr txBox="1"/>
          <p:nvPr/>
        </p:nvSpPr>
        <p:spPr>
          <a:xfrm>
            <a:off x="200608" y="4288235"/>
            <a:ext cx="5089849" cy="646331"/>
          </a:xfrm>
          <a:prstGeom prst="rect">
            <a:avLst/>
          </a:prstGeom>
          <a:noFill/>
        </p:spPr>
        <p:txBody>
          <a:bodyPr wrap="square" rtlCol="0">
            <a:spAutoFit/>
          </a:bodyPr>
          <a:lstStyle/>
          <a:p>
            <a:r>
              <a:rPr lang="fr-FR" dirty="0"/>
              <a:t>Sur react , je récupère le </a:t>
            </a:r>
            <a:r>
              <a:rPr lang="fr-FR" dirty="0" err="1"/>
              <a:t>token</a:t>
            </a:r>
            <a:r>
              <a:rPr lang="fr-FR" dirty="0"/>
              <a:t> et je l’envoie dans le local Storage :</a:t>
            </a:r>
          </a:p>
        </p:txBody>
      </p:sp>
      <p:pic>
        <p:nvPicPr>
          <p:cNvPr id="6" name="Image 5">
            <a:extLst>
              <a:ext uri="{FF2B5EF4-FFF2-40B4-BE49-F238E27FC236}">
                <a16:creationId xmlns:a16="http://schemas.microsoft.com/office/drawing/2014/main" id="{27F02662-E811-2B09-7049-18FAA2C11A9F}"/>
              </a:ext>
            </a:extLst>
          </p:cNvPr>
          <p:cNvPicPr>
            <a:picLocks noChangeAspect="1"/>
          </p:cNvPicPr>
          <p:nvPr/>
        </p:nvPicPr>
        <p:blipFill>
          <a:blip r:embed="rId3"/>
          <a:stretch>
            <a:fillRect/>
          </a:stretch>
        </p:blipFill>
        <p:spPr>
          <a:xfrm>
            <a:off x="200608" y="5040167"/>
            <a:ext cx="4063365" cy="900430"/>
          </a:xfrm>
          <a:prstGeom prst="rect">
            <a:avLst/>
          </a:prstGeom>
        </p:spPr>
      </p:pic>
      <p:pic>
        <p:nvPicPr>
          <p:cNvPr id="7" name="Image 6">
            <a:extLst>
              <a:ext uri="{FF2B5EF4-FFF2-40B4-BE49-F238E27FC236}">
                <a16:creationId xmlns:a16="http://schemas.microsoft.com/office/drawing/2014/main" id="{5B0A2104-6D49-559F-390A-18B9D8DEFE71}"/>
              </a:ext>
            </a:extLst>
          </p:cNvPr>
          <p:cNvPicPr>
            <a:picLocks noChangeAspect="1"/>
          </p:cNvPicPr>
          <p:nvPr/>
        </p:nvPicPr>
        <p:blipFill>
          <a:blip r:embed="rId4"/>
          <a:stretch>
            <a:fillRect/>
          </a:stretch>
        </p:blipFill>
        <p:spPr>
          <a:xfrm>
            <a:off x="6201458" y="4794071"/>
            <a:ext cx="5789934" cy="1247003"/>
          </a:xfrm>
          <a:prstGeom prst="rect">
            <a:avLst/>
          </a:prstGeom>
        </p:spPr>
      </p:pic>
      <p:sp>
        <p:nvSpPr>
          <p:cNvPr id="8" name="ZoneTexte 7">
            <a:extLst>
              <a:ext uri="{FF2B5EF4-FFF2-40B4-BE49-F238E27FC236}">
                <a16:creationId xmlns:a16="http://schemas.microsoft.com/office/drawing/2014/main" id="{871A72F5-7FF5-B79C-4EB9-AB7C4AD363CC}"/>
              </a:ext>
            </a:extLst>
          </p:cNvPr>
          <p:cNvSpPr txBox="1"/>
          <p:nvPr/>
        </p:nvSpPr>
        <p:spPr>
          <a:xfrm>
            <a:off x="8322906" y="4288235"/>
            <a:ext cx="2873829" cy="369332"/>
          </a:xfrm>
          <a:prstGeom prst="rect">
            <a:avLst/>
          </a:prstGeom>
          <a:noFill/>
        </p:spPr>
        <p:txBody>
          <a:bodyPr wrap="square" rtlCol="0">
            <a:spAutoFit/>
          </a:bodyPr>
          <a:lstStyle/>
          <a:p>
            <a:r>
              <a:rPr lang="fr-FR" dirty="0"/>
              <a:t>Console.log(</a:t>
            </a:r>
            <a:r>
              <a:rPr lang="fr-FR" dirty="0" err="1"/>
              <a:t>token</a:t>
            </a:r>
            <a:r>
              <a:rPr lang="fr-FR" dirty="0"/>
              <a:t>)</a:t>
            </a:r>
          </a:p>
        </p:txBody>
      </p:sp>
    </p:spTree>
    <p:extLst>
      <p:ext uri="{BB962C8B-B14F-4D97-AF65-F5344CB8AC3E}">
        <p14:creationId xmlns:p14="http://schemas.microsoft.com/office/powerpoint/2010/main" val="72955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E598DC-A0D7-EF94-14D1-AFC84927FAB7}"/>
              </a:ext>
            </a:extLst>
          </p:cNvPr>
          <p:cNvSpPr>
            <a:spLocks noGrp="1"/>
          </p:cNvSpPr>
          <p:nvPr>
            <p:ph type="title"/>
          </p:nvPr>
        </p:nvSpPr>
        <p:spPr>
          <a:xfrm>
            <a:off x="9181323" y="344496"/>
            <a:ext cx="2399522" cy="765847"/>
          </a:xfrm>
        </p:spPr>
        <p:txBody>
          <a:bodyPr/>
          <a:lstStyle/>
          <a:p>
            <a:r>
              <a:rPr lang="fr-FR" dirty="0"/>
              <a:t>SECURITE</a:t>
            </a:r>
          </a:p>
        </p:txBody>
      </p:sp>
      <p:sp>
        <p:nvSpPr>
          <p:cNvPr id="3" name="Espace réservé du contenu 2">
            <a:extLst>
              <a:ext uri="{FF2B5EF4-FFF2-40B4-BE49-F238E27FC236}">
                <a16:creationId xmlns:a16="http://schemas.microsoft.com/office/drawing/2014/main" id="{6B3B2CD5-3FD2-E0EE-3BB1-877173B6E610}"/>
              </a:ext>
            </a:extLst>
          </p:cNvPr>
          <p:cNvSpPr>
            <a:spLocks noGrp="1"/>
          </p:cNvSpPr>
          <p:nvPr>
            <p:ph idx="1"/>
          </p:nvPr>
        </p:nvSpPr>
        <p:spPr>
          <a:xfrm>
            <a:off x="237930" y="1661046"/>
            <a:ext cx="10820400" cy="464664"/>
          </a:xfrm>
        </p:spPr>
        <p:txBody>
          <a:bodyPr/>
          <a:lstStyle/>
          <a:p>
            <a:pPr marL="0" indent="0">
              <a:buNone/>
            </a:pPr>
            <a:r>
              <a:rPr lang="fr-FR" dirty="0"/>
              <a:t>Le site jwt.io me permet de vérifier le contenu du </a:t>
            </a:r>
            <a:r>
              <a:rPr lang="fr-FR" dirty="0" err="1"/>
              <a:t>token</a:t>
            </a:r>
            <a:r>
              <a:rPr lang="fr-FR" dirty="0"/>
              <a:t> : </a:t>
            </a:r>
          </a:p>
        </p:txBody>
      </p:sp>
      <p:pic>
        <p:nvPicPr>
          <p:cNvPr id="4" name="Image 3">
            <a:extLst>
              <a:ext uri="{FF2B5EF4-FFF2-40B4-BE49-F238E27FC236}">
                <a16:creationId xmlns:a16="http://schemas.microsoft.com/office/drawing/2014/main" id="{1E009179-B13B-95E3-F003-6006B02B2D46}"/>
              </a:ext>
            </a:extLst>
          </p:cNvPr>
          <p:cNvPicPr>
            <a:picLocks noChangeAspect="1"/>
          </p:cNvPicPr>
          <p:nvPr/>
        </p:nvPicPr>
        <p:blipFill>
          <a:blip r:embed="rId2"/>
          <a:stretch>
            <a:fillRect/>
          </a:stretch>
        </p:blipFill>
        <p:spPr>
          <a:xfrm>
            <a:off x="237930" y="2197826"/>
            <a:ext cx="7344410" cy="4160520"/>
          </a:xfrm>
          <a:prstGeom prst="rect">
            <a:avLst/>
          </a:prstGeom>
        </p:spPr>
      </p:pic>
      <p:sp>
        <p:nvSpPr>
          <p:cNvPr id="5" name="ZoneTexte 4">
            <a:extLst>
              <a:ext uri="{FF2B5EF4-FFF2-40B4-BE49-F238E27FC236}">
                <a16:creationId xmlns:a16="http://schemas.microsoft.com/office/drawing/2014/main" id="{D1B5D03D-8B7F-A9C3-5E1D-3CD542C710BB}"/>
              </a:ext>
            </a:extLst>
          </p:cNvPr>
          <p:cNvSpPr txBox="1"/>
          <p:nvPr/>
        </p:nvSpPr>
        <p:spPr>
          <a:xfrm>
            <a:off x="7568681" y="4658345"/>
            <a:ext cx="3489649" cy="1077218"/>
          </a:xfrm>
          <a:prstGeom prst="rect">
            <a:avLst/>
          </a:prstGeom>
          <a:noFill/>
        </p:spPr>
        <p:txBody>
          <a:bodyPr wrap="square" rtlCol="0">
            <a:spAutoFit/>
          </a:bodyPr>
          <a:lstStyle/>
          <a:p>
            <a:r>
              <a:rPr lang="fr-FR" sz="1600" dirty="0"/>
              <a:t>- Date de commencement</a:t>
            </a:r>
          </a:p>
          <a:p>
            <a:r>
              <a:rPr lang="fr-FR" sz="1600" dirty="0"/>
              <a:t>- Date d’expiration</a:t>
            </a:r>
          </a:p>
          <a:p>
            <a:r>
              <a:rPr lang="fr-FR" sz="1600" dirty="0"/>
              <a:t>- </a:t>
            </a:r>
            <a:r>
              <a:rPr lang="fr-FR" sz="1600" dirty="0" err="1"/>
              <a:t>Username</a:t>
            </a:r>
            <a:endParaRPr lang="fr-FR" sz="1600" dirty="0"/>
          </a:p>
          <a:p>
            <a:r>
              <a:rPr lang="fr-FR" sz="1600" dirty="0"/>
              <a:t>- Rôle</a:t>
            </a:r>
          </a:p>
        </p:txBody>
      </p:sp>
    </p:spTree>
    <p:extLst>
      <p:ext uri="{BB962C8B-B14F-4D97-AF65-F5344CB8AC3E}">
        <p14:creationId xmlns:p14="http://schemas.microsoft.com/office/powerpoint/2010/main" val="1028373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B3B2CD5-3FD2-E0EE-3BB1-877173B6E610}"/>
              </a:ext>
            </a:extLst>
          </p:cNvPr>
          <p:cNvSpPr>
            <a:spLocks noGrp="1"/>
          </p:cNvSpPr>
          <p:nvPr>
            <p:ph idx="1"/>
          </p:nvPr>
        </p:nvSpPr>
        <p:spPr>
          <a:xfrm>
            <a:off x="2024783" y="1183838"/>
            <a:ext cx="7902990" cy="520650"/>
          </a:xfrm>
        </p:spPr>
        <p:txBody>
          <a:bodyPr>
            <a:normAutofit fontScale="77500" lnSpcReduction="20000"/>
          </a:bodyPr>
          <a:lstStyle/>
          <a:p>
            <a:pPr marL="0" indent="0">
              <a:buNone/>
            </a:pPr>
            <a:r>
              <a:rPr lang="fr-FR" sz="2100" b="1" dirty="0"/>
              <a:t>Une fois que je possède le </a:t>
            </a:r>
            <a:r>
              <a:rPr lang="fr-FR" sz="2100" b="1" dirty="0" err="1"/>
              <a:t>token</a:t>
            </a:r>
            <a:r>
              <a:rPr lang="fr-FR" sz="2100" b="1" dirty="0"/>
              <a:t>, comme on a pu le voir il ressemble a ceci : </a:t>
            </a:r>
          </a:p>
          <a:p>
            <a:pPr marL="0" indent="0">
              <a:buNone/>
            </a:pPr>
            <a:r>
              <a:rPr lang="fr-FR" sz="1600" dirty="0"/>
              <a:t> </a:t>
            </a:r>
          </a:p>
        </p:txBody>
      </p:sp>
      <p:pic>
        <p:nvPicPr>
          <p:cNvPr id="4" name="Image 3">
            <a:extLst>
              <a:ext uri="{FF2B5EF4-FFF2-40B4-BE49-F238E27FC236}">
                <a16:creationId xmlns:a16="http://schemas.microsoft.com/office/drawing/2014/main" id="{365E9A32-B471-A243-28B7-D2FA51A408F9}"/>
              </a:ext>
            </a:extLst>
          </p:cNvPr>
          <p:cNvPicPr>
            <a:picLocks noChangeAspect="1"/>
          </p:cNvPicPr>
          <p:nvPr/>
        </p:nvPicPr>
        <p:blipFill>
          <a:blip r:embed="rId2"/>
          <a:stretch>
            <a:fillRect/>
          </a:stretch>
        </p:blipFill>
        <p:spPr>
          <a:xfrm>
            <a:off x="1769088" y="1671829"/>
            <a:ext cx="8158685" cy="1757171"/>
          </a:xfrm>
          <a:prstGeom prst="rect">
            <a:avLst/>
          </a:prstGeom>
        </p:spPr>
      </p:pic>
      <p:sp>
        <p:nvSpPr>
          <p:cNvPr id="5" name="ZoneTexte 4">
            <a:extLst>
              <a:ext uri="{FF2B5EF4-FFF2-40B4-BE49-F238E27FC236}">
                <a16:creationId xmlns:a16="http://schemas.microsoft.com/office/drawing/2014/main" id="{9F711EC5-8940-B57E-51E4-B43D78B440A1}"/>
              </a:ext>
            </a:extLst>
          </p:cNvPr>
          <p:cNvSpPr txBox="1"/>
          <p:nvPr/>
        </p:nvSpPr>
        <p:spPr>
          <a:xfrm>
            <a:off x="2843051" y="3526971"/>
            <a:ext cx="6010758" cy="923330"/>
          </a:xfrm>
          <a:prstGeom prst="rect">
            <a:avLst/>
          </a:prstGeom>
          <a:noFill/>
        </p:spPr>
        <p:txBody>
          <a:bodyPr wrap="square" rtlCol="0">
            <a:spAutoFit/>
          </a:bodyPr>
          <a:lstStyle/>
          <a:p>
            <a:r>
              <a:rPr lang="fr-FR" dirty="0"/>
              <a:t>Pour le lire et récupérer les rôles comme on a vu sur le site je dois donc le décoder, pour cela j’ai utilisé a bibliothèque jwtDecode.</a:t>
            </a:r>
          </a:p>
        </p:txBody>
      </p:sp>
      <p:pic>
        <p:nvPicPr>
          <p:cNvPr id="6" name="Image 5">
            <a:extLst>
              <a:ext uri="{FF2B5EF4-FFF2-40B4-BE49-F238E27FC236}">
                <a16:creationId xmlns:a16="http://schemas.microsoft.com/office/drawing/2014/main" id="{56D3EED1-AB70-8CEF-DF64-DF97E4BE2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201" y="5335532"/>
            <a:ext cx="4935126" cy="1363919"/>
          </a:xfrm>
          <a:prstGeom prst="rect">
            <a:avLst/>
          </a:prstGeom>
        </p:spPr>
      </p:pic>
      <p:sp>
        <p:nvSpPr>
          <p:cNvPr id="7" name="ZoneTexte 6">
            <a:extLst>
              <a:ext uri="{FF2B5EF4-FFF2-40B4-BE49-F238E27FC236}">
                <a16:creationId xmlns:a16="http://schemas.microsoft.com/office/drawing/2014/main" id="{2BB4EFD0-4537-A3A6-09C9-705B3F6ED194}"/>
              </a:ext>
            </a:extLst>
          </p:cNvPr>
          <p:cNvSpPr txBox="1"/>
          <p:nvPr/>
        </p:nvSpPr>
        <p:spPr>
          <a:xfrm>
            <a:off x="4117601" y="4941696"/>
            <a:ext cx="3461658" cy="369332"/>
          </a:xfrm>
          <a:prstGeom prst="rect">
            <a:avLst/>
          </a:prstGeom>
          <a:noFill/>
        </p:spPr>
        <p:txBody>
          <a:bodyPr wrap="square" rtlCol="0">
            <a:spAutoFit/>
          </a:bodyPr>
          <a:lstStyle/>
          <a:p>
            <a:r>
              <a:rPr lang="fr-FR" dirty="0"/>
              <a:t>console.log(</a:t>
            </a:r>
            <a:r>
              <a:rPr lang="fr-FR" dirty="0" err="1"/>
              <a:t>tokenDecode</a:t>
            </a:r>
            <a:r>
              <a:rPr lang="fr-FR" dirty="0"/>
              <a:t>)</a:t>
            </a:r>
          </a:p>
        </p:txBody>
      </p:sp>
    </p:spTree>
    <p:extLst>
      <p:ext uri="{BB962C8B-B14F-4D97-AF65-F5344CB8AC3E}">
        <p14:creationId xmlns:p14="http://schemas.microsoft.com/office/powerpoint/2010/main" val="2339991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A8008-8D72-73C8-626C-AA47D2D46C4C}"/>
              </a:ext>
            </a:extLst>
          </p:cNvPr>
          <p:cNvSpPr>
            <a:spLocks noGrp="1"/>
          </p:cNvSpPr>
          <p:nvPr>
            <p:ph type="title"/>
          </p:nvPr>
        </p:nvSpPr>
        <p:spPr>
          <a:xfrm>
            <a:off x="9423917" y="223198"/>
            <a:ext cx="2408853" cy="1027105"/>
          </a:xfrm>
        </p:spPr>
        <p:txBody>
          <a:bodyPr/>
          <a:lstStyle/>
          <a:p>
            <a:r>
              <a:rPr lang="fr-FR" dirty="0" err="1"/>
              <a:t>Securite</a:t>
            </a:r>
            <a:endParaRPr lang="fr-FR" dirty="0"/>
          </a:p>
        </p:txBody>
      </p:sp>
      <p:sp>
        <p:nvSpPr>
          <p:cNvPr id="3" name="Espace réservé du contenu 2">
            <a:extLst>
              <a:ext uri="{FF2B5EF4-FFF2-40B4-BE49-F238E27FC236}">
                <a16:creationId xmlns:a16="http://schemas.microsoft.com/office/drawing/2014/main" id="{4EB4276F-2E8D-DD9C-5063-8C1735AC64DB}"/>
              </a:ext>
            </a:extLst>
          </p:cNvPr>
          <p:cNvSpPr>
            <a:spLocks noGrp="1"/>
          </p:cNvSpPr>
          <p:nvPr>
            <p:ph idx="1"/>
          </p:nvPr>
        </p:nvSpPr>
        <p:spPr>
          <a:xfrm>
            <a:off x="685800" y="1541418"/>
            <a:ext cx="10820400" cy="827178"/>
          </a:xfrm>
        </p:spPr>
        <p:txBody>
          <a:bodyPr/>
          <a:lstStyle/>
          <a:p>
            <a:pPr marL="0" indent="0">
              <a:buNone/>
            </a:pPr>
            <a:r>
              <a:rPr lang="fr-FR" dirty="0"/>
              <a:t>Je peux aussi bloquer l’accès a mes pages avec </a:t>
            </a:r>
            <a:r>
              <a:rPr lang="fr-FR" dirty="0" err="1"/>
              <a:t>symfony</a:t>
            </a:r>
            <a:r>
              <a:rPr lang="fr-FR" dirty="0"/>
              <a:t> en utilisant </a:t>
            </a:r>
            <a:r>
              <a:rPr lang="fr-FR" dirty="0" err="1"/>
              <a:t>isGranted</a:t>
            </a:r>
            <a:r>
              <a:rPr lang="fr-FR" dirty="0"/>
              <a:t>(attribut de </a:t>
            </a:r>
            <a:r>
              <a:rPr lang="fr-FR" dirty="0" err="1"/>
              <a:t>securite</a:t>
            </a:r>
            <a:r>
              <a:rPr lang="fr-FR" dirty="0"/>
              <a:t>) dans le </a:t>
            </a:r>
            <a:r>
              <a:rPr lang="fr-FR" dirty="0" err="1"/>
              <a:t>controller</a:t>
            </a:r>
            <a:r>
              <a:rPr lang="fr-FR" dirty="0"/>
              <a:t>. </a:t>
            </a:r>
          </a:p>
        </p:txBody>
      </p:sp>
      <p:pic>
        <p:nvPicPr>
          <p:cNvPr id="4" name="Image 3">
            <a:extLst>
              <a:ext uri="{FF2B5EF4-FFF2-40B4-BE49-F238E27FC236}">
                <a16:creationId xmlns:a16="http://schemas.microsoft.com/office/drawing/2014/main" id="{1B7962DE-EAC7-EB64-7742-9BD5CC10D4E0}"/>
              </a:ext>
            </a:extLst>
          </p:cNvPr>
          <p:cNvPicPr>
            <a:picLocks noChangeAspect="1"/>
          </p:cNvPicPr>
          <p:nvPr/>
        </p:nvPicPr>
        <p:blipFill>
          <a:blip r:embed="rId2"/>
          <a:stretch>
            <a:fillRect/>
          </a:stretch>
        </p:blipFill>
        <p:spPr>
          <a:xfrm>
            <a:off x="685800" y="2368595"/>
            <a:ext cx="7344410" cy="1598295"/>
          </a:xfrm>
          <a:prstGeom prst="rect">
            <a:avLst/>
          </a:prstGeom>
        </p:spPr>
      </p:pic>
      <p:pic>
        <p:nvPicPr>
          <p:cNvPr id="5" name="Image 4">
            <a:extLst>
              <a:ext uri="{FF2B5EF4-FFF2-40B4-BE49-F238E27FC236}">
                <a16:creationId xmlns:a16="http://schemas.microsoft.com/office/drawing/2014/main" id="{577CD9C4-E9DF-E110-25FC-29B76A9A7DE9}"/>
              </a:ext>
            </a:extLst>
          </p:cNvPr>
          <p:cNvPicPr>
            <a:picLocks noChangeAspect="1"/>
          </p:cNvPicPr>
          <p:nvPr/>
        </p:nvPicPr>
        <p:blipFill>
          <a:blip r:embed="rId3"/>
          <a:stretch>
            <a:fillRect/>
          </a:stretch>
        </p:blipFill>
        <p:spPr>
          <a:xfrm>
            <a:off x="685800" y="4045383"/>
            <a:ext cx="7668653" cy="2681989"/>
          </a:xfrm>
          <a:prstGeom prst="rect">
            <a:avLst/>
          </a:prstGeom>
        </p:spPr>
      </p:pic>
    </p:spTree>
    <p:extLst>
      <p:ext uri="{BB962C8B-B14F-4D97-AF65-F5344CB8AC3E}">
        <p14:creationId xmlns:p14="http://schemas.microsoft.com/office/powerpoint/2010/main" val="1727097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9338259-4EFA-C9EB-4479-27AC3697C1D1}"/>
              </a:ext>
            </a:extLst>
          </p:cNvPr>
          <p:cNvSpPr>
            <a:spLocks noGrp="1"/>
          </p:cNvSpPr>
          <p:nvPr>
            <p:ph type="title"/>
          </p:nvPr>
        </p:nvSpPr>
        <p:spPr>
          <a:xfrm>
            <a:off x="9423917" y="223198"/>
            <a:ext cx="2408853" cy="1027105"/>
          </a:xfrm>
        </p:spPr>
        <p:txBody>
          <a:bodyPr/>
          <a:lstStyle/>
          <a:p>
            <a:r>
              <a:rPr lang="fr-FR" dirty="0" err="1"/>
              <a:t>Securite</a:t>
            </a:r>
            <a:endParaRPr lang="fr-FR" dirty="0"/>
          </a:p>
        </p:txBody>
      </p:sp>
      <p:pic>
        <p:nvPicPr>
          <p:cNvPr id="5" name="Image 4">
            <a:extLst>
              <a:ext uri="{FF2B5EF4-FFF2-40B4-BE49-F238E27FC236}">
                <a16:creationId xmlns:a16="http://schemas.microsoft.com/office/drawing/2014/main" id="{9736EB52-F1A3-CA0D-7544-4AF2FF50BA2B}"/>
              </a:ext>
            </a:extLst>
          </p:cNvPr>
          <p:cNvPicPr>
            <a:picLocks noChangeAspect="1"/>
          </p:cNvPicPr>
          <p:nvPr/>
        </p:nvPicPr>
        <p:blipFill>
          <a:blip r:embed="rId2"/>
          <a:stretch>
            <a:fillRect/>
          </a:stretch>
        </p:blipFill>
        <p:spPr>
          <a:xfrm>
            <a:off x="359230" y="1250303"/>
            <a:ext cx="6022909" cy="3137203"/>
          </a:xfrm>
          <a:prstGeom prst="rect">
            <a:avLst/>
          </a:prstGeom>
        </p:spPr>
      </p:pic>
      <p:pic>
        <p:nvPicPr>
          <p:cNvPr id="6" name="Image 5">
            <a:extLst>
              <a:ext uri="{FF2B5EF4-FFF2-40B4-BE49-F238E27FC236}">
                <a16:creationId xmlns:a16="http://schemas.microsoft.com/office/drawing/2014/main" id="{07986CEC-CB1B-E40B-1EFE-AFCEE57B5FBB}"/>
              </a:ext>
            </a:extLst>
          </p:cNvPr>
          <p:cNvPicPr>
            <a:picLocks noChangeAspect="1"/>
          </p:cNvPicPr>
          <p:nvPr/>
        </p:nvPicPr>
        <p:blipFill>
          <a:blip r:embed="rId3"/>
          <a:stretch>
            <a:fillRect/>
          </a:stretch>
        </p:blipFill>
        <p:spPr>
          <a:xfrm>
            <a:off x="277753" y="5120924"/>
            <a:ext cx="6736574" cy="581660"/>
          </a:xfrm>
          <a:prstGeom prst="rect">
            <a:avLst/>
          </a:prstGeom>
        </p:spPr>
      </p:pic>
      <p:pic>
        <p:nvPicPr>
          <p:cNvPr id="7" name="Image 6">
            <a:extLst>
              <a:ext uri="{FF2B5EF4-FFF2-40B4-BE49-F238E27FC236}">
                <a16:creationId xmlns:a16="http://schemas.microsoft.com/office/drawing/2014/main" id="{F90F3EAA-5233-E5A8-31A6-974B35BC60B1}"/>
              </a:ext>
            </a:extLst>
          </p:cNvPr>
          <p:cNvPicPr>
            <a:picLocks noChangeAspect="1"/>
          </p:cNvPicPr>
          <p:nvPr/>
        </p:nvPicPr>
        <p:blipFill>
          <a:blip r:embed="rId4"/>
          <a:stretch>
            <a:fillRect/>
          </a:stretch>
        </p:blipFill>
        <p:spPr>
          <a:xfrm>
            <a:off x="7832342" y="1504892"/>
            <a:ext cx="3954740" cy="4606659"/>
          </a:xfrm>
          <a:prstGeom prst="rect">
            <a:avLst/>
          </a:prstGeom>
        </p:spPr>
      </p:pic>
    </p:spTree>
    <p:extLst>
      <p:ext uri="{BB962C8B-B14F-4D97-AF65-F5344CB8AC3E}">
        <p14:creationId xmlns:p14="http://schemas.microsoft.com/office/powerpoint/2010/main" val="4105889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9DF17-1150-1271-BC4A-736F86FFA8D6}"/>
              </a:ext>
            </a:extLst>
          </p:cNvPr>
          <p:cNvSpPr>
            <a:spLocks noGrp="1"/>
          </p:cNvSpPr>
          <p:nvPr>
            <p:ph type="title"/>
          </p:nvPr>
        </p:nvSpPr>
        <p:spPr>
          <a:xfrm>
            <a:off x="7772400" y="148553"/>
            <a:ext cx="3929742" cy="1293028"/>
          </a:xfrm>
        </p:spPr>
        <p:txBody>
          <a:bodyPr/>
          <a:lstStyle/>
          <a:p>
            <a:r>
              <a:rPr lang="fr-FR" dirty="0"/>
              <a:t>Hébergement</a:t>
            </a:r>
          </a:p>
        </p:txBody>
      </p:sp>
      <p:sp>
        <p:nvSpPr>
          <p:cNvPr id="3" name="Espace réservé du contenu 2">
            <a:extLst>
              <a:ext uri="{FF2B5EF4-FFF2-40B4-BE49-F238E27FC236}">
                <a16:creationId xmlns:a16="http://schemas.microsoft.com/office/drawing/2014/main" id="{5739831F-DAE6-ADBF-9B85-81224AEB01AF}"/>
              </a:ext>
            </a:extLst>
          </p:cNvPr>
          <p:cNvSpPr>
            <a:spLocks noGrp="1"/>
          </p:cNvSpPr>
          <p:nvPr>
            <p:ph idx="1"/>
          </p:nvPr>
        </p:nvSpPr>
        <p:spPr>
          <a:xfrm>
            <a:off x="415212" y="1441581"/>
            <a:ext cx="10820400" cy="2246811"/>
          </a:xfrm>
        </p:spPr>
        <p:txBody>
          <a:bodyPr>
            <a:normAutofit lnSpcReduction="10000"/>
          </a:bodyPr>
          <a:lstStyle/>
          <a:p>
            <a:pPr marL="0" indent="0">
              <a:buNone/>
            </a:pPr>
            <a:r>
              <a:rPr lang="fr-FR" dirty="0"/>
              <a:t>Pour mettre en ligne mon projet j’ai dû séparer le front et le back en deux parties. J’ai utilisé NETLIFY qui me permet d’avoir un nom de domaine et une mise en ligne simple et sécurisée.</a:t>
            </a:r>
          </a:p>
          <a:p>
            <a:pPr marL="0" indent="0">
              <a:buNone/>
            </a:pPr>
            <a:endParaRPr lang="fr-FR" dirty="0"/>
          </a:p>
          <a:p>
            <a:pPr marL="0" indent="0">
              <a:buNone/>
            </a:pPr>
            <a:r>
              <a:rPr lang="fr-FR" dirty="0"/>
              <a:t>Pour ce faire j’ai du faire un </a:t>
            </a:r>
            <a:r>
              <a:rPr lang="fr-FR" dirty="0" err="1"/>
              <a:t>build</a:t>
            </a:r>
            <a:r>
              <a:rPr lang="fr-FR" dirty="0"/>
              <a:t>, celui-ci me gênerait un message d’erreur lorsqu’il y avait la moindre erreur dans mon code, comme une constante non utilisé. </a:t>
            </a:r>
          </a:p>
        </p:txBody>
      </p:sp>
      <p:pic>
        <p:nvPicPr>
          <p:cNvPr id="4" name="Image 3">
            <a:extLst>
              <a:ext uri="{FF2B5EF4-FFF2-40B4-BE49-F238E27FC236}">
                <a16:creationId xmlns:a16="http://schemas.microsoft.com/office/drawing/2014/main" id="{5C29AE06-709C-ADDD-6160-FE595D2087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212" y="3688392"/>
            <a:ext cx="6442075" cy="1385570"/>
          </a:xfrm>
          <a:prstGeom prst="rect">
            <a:avLst/>
          </a:prstGeom>
          <a:noFill/>
          <a:ln>
            <a:noFill/>
          </a:ln>
        </p:spPr>
      </p:pic>
    </p:spTree>
    <p:extLst>
      <p:ext uri="{BB962C8B-B14F-4D97-AF65-F5344CB8AC3E}">
        <p14:creationId xmlns:p14="http://schemas.microsoft.com/office/powerpoint/2010/main" val="11661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8B26B1E-E79A-E2D0-2E46-DAB6E050D8B2}"/>
              </a:ext>
            </a:extLst>
          </p:cNvPr>
          <p:cNvSpPr>
            <a:spLocks noGrp="1"/>
          </p:cNvSpPr>
          <p:nvPr>
            <p:ph type="title"/>
          </p:nvPr>
        </p:nvSpPr>
        <p:spPr>
          <a:xfrm>
            <a:off x="7772400" y="148553"/>
            <a:ext cx="3929742" cy="1293028"/>
          </a:xfrm>
        </p:spPr>
        <p:txBody>
          <a:bodyPr/>
          <a:lstStyle/>
          <a:p>
            <a:r>
              <a:rPr lang="fr-FR" dirty="0"/>
              <a:t>Hébergement</a:t>
            </a:r>
          </a:p>
        </p:txBody>
      </p:sp>
      <p:pic>
        <p:nvPicPr>
          <p:cNvPr id="5" name="Espace réservé du contenu 4">
            <a:extLst>
              <a:ext uri="{FF2B5EF4-FFF2-40B4-BE49-F238E27FC236}">
                <a16:creationId xmlns:a16="http://schemas.microsoft.com/office/drawing/2014/main" id="{3C5D637F-4D8E-AA6A-2574-E2DCEBE8FB7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834" y="1730296"/>
            <a:ext cx="7561590" cy="3894219"/>
          </a:xfrm>
          <a:prstGeom prst="rect">
            <a:avLst/>
          </a:prstGeom>
          <a:noFill/>
          <a:ln>
            <a:noFill/>
          </a:ln>
        </p:spPr>
      </p:pic>
      <p:sp>
        <p:nvSpPr>
          <p:cNvPr id="6" name="ZoneTexte 5">
            <a:extLst>
              <a:ext uri="{FF2B5EF4-FFF2-40B4-BE49-F238E27FC236}">
                <a16:creationId xmlns:a16="http://schemas.microsoft.com/office/drawing/2014/main" id="{5CE2C1AD-72FC-4C78-6C56-11C355378E4C}"/>
              </a:ext>
            </a:extLst>
          </p:cNvPr>
          <p:cNvSpPr txBox="1"/>
          <p:nvPr/>
        </p:nvSpPr>
        <p:spPr>
          <a:xfrm>
            <a:off x="7772400" y="2896623"/>
            <a:ext cx="4419600" cy="1200329"/>
          </a:xfrm>
          <a:prstGeom prst="rect">
            <a:avLst/>
          </a:prstGeom>
          <a:noFill/>
        </p:spPr>
        <p:txBody>
          <a:bodyPr wrap="square" rtlCol="0">
            <a:spAutoFit/>
          </a:bodyPr>
          <a:lstStyle/>
          <a:p>
            <a:r>
              <a:rPr lang="fr-FR" dirty="0"/>
              <a:t>Netlify est lié à GitHub, donc a chaque push dans mon repository, sur ma Branch main, le site se met a jour automatiquement. </a:t>
            </a:r>
          </a:p>
        </p:txBody>
      </p:sp>
    </p:spTree>
    <p:extLst>
      <p:ext uri="{BB962C8B-B14F-4D97-AF65-F5344CB8AC3E}">
        <p14:creationId xmlns:p14="http://schemas.microsoft.com/office/powerpoint/2010/main" val="3336742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39831F-DAE6-ADBF-9B85-81224AEB01AF}"/>
              </a:ext>
            </a:extLst>
          </p:cNvPr>
          <p:cNvSpPr>
            <a:spLocks noGrp="1"/>
          </p:cNvSpPr>
          <p:nvPr>
            <p:ph idx="1"/>
          </p:nvPr>
        </p:nvSpPr>
        <p:spPr>
          <a:xfrm>
            <a:off x="0" y="1296955"/>
            <a:ext cx="5392351" cy="5458408"/>
          </a:xfrm>
        </p:spPr>
        <p:txBody>
          <a:bodyPr>
            <a:normAutofit/>
          </a:bodyPr>
          <a:lstStyle/>
          <a:p>
            <a:pPr marL="0" indent="0">
              <a:buNone/>
            </a:pPr>
            <a:r>
              <a:rPr lang="fr-FR" sz="2000" dirty="0"/>
              <a:t>Concernant le backend j’ai utilisé un VPS sur le système d’exploitation Ubuntu, que j’ai pris chez Ionos, j’ai dû d’abord conteneuriser mon application avec docker afin de le déployer dans le VPS, je l’ai aussi lié a GitHub pour facilité les changements que je dois effectuer. </a:t>
            </a:r>
          </a:p>
          <a:p>
            <a:pPr marL="0" indent="0">
              <a:buNone/>
            </a:pPr>
            <a:endParaRPr lang="fr-FR" sz="2000" dirty="0"/>
          </a:p>
          <a:p>
            <a:pPr marL="0" indent="0">
              <a:buNone/>
            </a:pPr>
            <a:r>
              <a:rPr lang="fr-FR" sz="2000" dirty="0"/>
              <a:t>Mon backend sert d’API avec Symfony, donc voici les étapes que j’ai dû suivre : </a:t>
            </a:r>
          </a:p>
          <a:p>
            <a:pPr marL="0" indent="0">
              <a:buNone/>
            </a:pPr>
            <a:r>
              <a:rPr lang="fr-FR" sz="2000" dirty="0"/>
              <a:t>-Configurer l’environnement VPS en installant les packages de docker. </a:t>
            </a:r>
          </a:p>
          <a:p>
            <a:pPr>
              <a:buFontTx/>
              <a:buChar char="-"/>
            </a:pPr>
            <a:r>
              <a:rPr lang="fr-FR" sz="2000" dirty="0" err="1"/>
              <a:t>GitClone</a:t>
            </a:r>
            <a:r>
              <a:rPr lang="fr-FR" sz="2000" dirty="0"/>
              <a:t> le Repo GitHub</a:t>
            </a:r>
          </a:p>
          <a:p>
            <a:pPr>
              <a:buFontTx/>
              <a:buChar char="-"/>
            </a:pPr>
            <a:r>
              <a:rPr lang="fr-FR" sz="2000" dirty="0"/>
              <a:t>Configurer le </a:t>
            </a:r>
            <a:r>
              <a:rPr lang="fr-FR" sz="2000" dirty="0" err="1"/>
              <a:t>dockerfile</a:t>
            </a:r>
            <a:r>
              <a:rPr lang="fr-FR" sz="2000" dirty="0"/>
              <a:t> &amp; docker-compose </a:t>
            </a:r>
          </a:p>
        </p:txBody>
      </p:sp>
      <p:sp>
        <p:nvSpPr>
          <p:cNvPr id="6" name="Titre 1">
            <a:extLst>
              <a:ext uri="{FF2B5EF4-FFF2-40B4-BE49-F238E27FC236}">
                <a16:creationId xmlns:a16="http://schemas.microsoft.com/office/drawing/2014/main" id="{73AFE302-D219-6ED1-A7D0-5F0C30F6639D}"/>
              </a:ext>
            </a:extLst>
          </p:cNvPr>
          <p:cNvSpPr>
            <a:spLocks noGrp="1"/>
          </p:cNvSpPr>
          <p:nvPr>
            <p:ph type="title"/>
          </p:nvPr>
        </p:nvSpPr>
        <p:spPr>
          <a:xfrm>
            <a:off x="7772400" y="148553"/>
            <a:ext cx="3929742" cy="1293028"/>
          </a:xfrm>
        </p:spPr>
        <p:txBody>
          <a:bodyPr/>
          <a:lstStyle/>
          <a:p>
            <a:r>
              <a:rPr lang="fr-FR" dirty="0"/>
              <a:t>Hébergement</a:t>
            </a:r>
          </a:p>
        </p:txBody>
      </p:sp>
      <p:pic>
        <p:nvPicPr>
          <p:cNvPr id="7" name="Image 6">
            <a:extLst>
              <a:ext uri="{FF2B5EF4-FFF2-40B4-BE49-F238E27FC236}">
                <a16:creationId xmlns:a16="http://schemas.microsoft.com/office/drawing/2014/main" id="{3A8130BE-64D4-3C30-C308-9179EC69DA73}"/>
              </a:ext>
            </a:extLst>
          </p:cNvPr>
          <p:cNvPicPr>
            <a:picLocks noChangeAspect="1"/>
          </p:cNvPicPr>
          <p:nvPr/>
        </p:nvPicPr>
        <p:blipFill>
          <a:blip r:embed="rId2"/>
          <a:stretch>
            <a:fillRect/>
          </a:stretch>
        </p:blipFill>
        <p:spPr>
          <a:xfrm>
            <a:off x="8108303" y="1167380"/>
            <a:ext cx="3593839" cy="5213698"/>
          </a:xfrm>
          <a:prstGeom prst="rect">
            <a:avLst/>
          </a:prstGeom>
        </p:spPr>
      </p:pic>
      <p:pic>
        <p:nvPicPr>
          <p:cNvPr id="8" name="Image 7">
            <a:extLst>
              <a:ext uri="{FF2B5EF4-FFF2-40B4-BE49-F238E27FC236}">
                <a16:creationId xmlns:a16="http://schemas.microsoft.com/office/drawing/2014/main" id="{086A93FE-7C3C-E822-398D-7B09C3EEBD48}"/>
              </a:ext>
            </a:extLst>
          </p:cNvPr>
          <p:cNvPicPr>
            <a:picLocks noChangeAspect="1"/>
          </p:cNvPicPr>
          <p:nvPr/>
        </p:nvPicPr>
        <p:blipFill>
          <a:blip r:embed="rId3"/>
          <a:stretch>
            <a:fillRect/>
          </a:stretch>
        </p:blipFill>
        <p:spPr>
          <a:xfrm>
            <a:off x="5560302" y="1167380"/>
            <a:ext cx="2380050" cy="5346441"/>
          </a:xfrm>
          <a:prstGeom prst="rect">
            <a:avLst/>
          </a:prstGeom>
        </p:spPr>
      </p:pic>
    </p:spTree>
    <p:extLst>
      <p:ext uri="{BB962C8B-B14F-4D97-AF65-F5344CB8AC3E}">
        <p14:creationId xmlns:p14="http://schemas.microsoft.com/office/powerpoint/2010/main" val="2623558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418DA-5106-06B1-3A91-412EA9C5BC99}"/>
              </a:ext>
            </a:extLst>
          </p:cNvPr>
          <p:cNvSpPr>
            <a:spLocks noGrp="1"/>
          </p:cNvSpPr>
          <p:nvPr>
            <p:ph type="title"/>
          </p:nvPr>
        </p:nvSpPr>
        <p:spPr>
          <a:xfrm>
            <a:off x="9843794" y="512446"/>
            <a:ext cx="1793033" cy="1293028"/>
          </a:xfrm>
        </p:spPr>
        <p:txBody>
          <a:bodyPr/>
          <a:lstStyle/>
          <a:p>
            <a:r>
              <a:rPr lang="fr-FR" dirty="0"/>
              <a:t>Veille</a:t>
            </a:r>
          </a:p>
        </p:txBody>
      </p:sp>
      <p:sp>
        <p:nvSpPr>
          <p:cNvPr id="3" name="Espace réservé du contenu 2">
            <a:extLst>
              <a:ext uri="{FF2B5EF4-FFF2-40B4-BE49-F238E27FC236}">
                <a16:creationId xmlns:a16="http://schemas.microsoft.com/office/drawing/2014/main" id="{B061AA12-3539-E59C-E623-17233BF4716B}"/>
              </a:ext>
            </a:extLst>
          </p:cNvPr>
          <p:cNvSpPr>
            <a:spLocks noGrp="1"/>
          </p:cNvSpPr>
          <p:nvPr>
            <p:ph idx="1"/>
          </p:nvPr>
        </p:nvSpPr>
        <p:spPr>
          <a:xfrm>
            <a:off x="573833" y="2101254"/>
            <a:ext cx="10820400" cy="4024125"/>
          </a:xfrm>
        </p:spPr>
        <p:txBody>
          <a:bodyPr/>
          <a:lstStyle/>
          <a:p>
            <a:pPr marL="0" indent="0">
              <a:buNone/>
            </a:pPr>
            <a:r>
              <a:rPr lang="fr-FR" dirty="0"/>
              <a:t>J’ai commencé ce projet en partant sur Symfony et React alors que je n’avais jamais pratiqué aucun des deux.</a:t>
            </a:r>
          </a:p>
          <a:p>
            <a:pPr marL="0" indent="0">
              <a:buNone/>
            </a:pPr>
            <a:endParaRPr lang="fr-FR" dirty="0"/>
          </a:p>
          <a:p>
            <a:pPr marL="0" indent="0">
              <a:buNone/>
            </a:pPr>
            <a:r>
              <a:rPr lang="fr-FR" dirty="0"/>
              <a:t>Pour commencer j’ai dû apprendre le principe de la POO et du MVC, pour cela j’ai regarder des tutos sur YouTube, des docs sur plusieurs site notamment </a:t>
            </a:r>
            <a:r>
              <a:rPr lang="fr-FR" dirty="0" err="1"/>
              <a:t>openClassRoom</a:t>
            </a:r>
            <a:r>
              <a:rPr lang="fr-FR" dirty="0"/>
              <a:t>, j’ai très apprécié les vidéos de </a:t>
            </a:r>
            <a:r>
              <a:rPr lang="fr-FR" dirty="0" err="1"/>
              <a:t>GraphikArt</a:t>
            </a:r>
            <a:r>
              <a:rPr lang="fr-FR" dirty="0"/>
              <a:t> et Stack </a:t>
            </a:r>
            <a:r>
              <a:rPr lang="fr-FR" dirty="0" err="1"/>
              <a:t>Overflow</a:t>
            </a:r>
            <a:r>
              <a:rPr lang="fr-FR" dirty="0"/>
              <a:t> qui m’a été très utile pour debugger certains bug . </a:t>
            </a:r>
          </a:p>
        </p:txBody>
      </p:sp>
    </p:spTree>
    <p:extLst>
      <p:ext uri="{BB962C8B-B14F-4D97-AF65-F5344CB8AC3E}">
        <p14:creationId xmlns:p14="http://schemas.microsoft.com/office/powerpoint/2010/main" val="260286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BB8036-7EC8-73E7-C20D-BF2D7890314D}"/>
              </a:ext>
            </a:extLst>
          </p:cNvPr>
          <p:cNvSpPr>
            <a:spLocks noGrp="1"/>
          </p:cNvSpPr>
          <p:nvPr>
            <p:ph type="title"/>
          </p:nvPr>
        </p:nvSpPr>
        <p:spPr>
          <a:xfrm>
            <a:off x="8005482" y="322729"/>
            <a:ext cx="3500718" cy="1035424"/>
          </a:xfrm>
        </p:spPr>
        <p:txBody>
          <a:bodyPr/>
          <a:lstStyle/>
          <a:p>
            <a:r>
              <a:rPr lang="fr-FR" dirty="0"/>
              <a:t>L’entreprise</a:t>
            </a:r>
          </a:p>
        </p:txBody>
      </p:sp>
      <p:sp>
        <p:nvSpPr>
          <p:cNvPr id="3" name="Espace réservé du contenu 2">
            <a:extLst>
              <a:ext uri="{FF2B5EF4-FFF2-40B4-BE49-F238E27FC236}">
                <a16:creationId xmlns:a16="http://schemas.microsoft.com/office/drawing/2014/main" id="{E9D3BE8E-6EB5-98DD-12D0-CC7AECB7F18C}"/>
              </a:ext>
            </a:extLst>
          </p:cNvPr>
          <p:cNvSpPr>
            <a:spLocks noGrp="1"/>
          </p:cNvSpPr>
          <p:nvPr>
            <p:ph idx="1"/>
          </p:nvPr>
        </p:nvSpPr>
        <p:spPr>
          <a:xfrm>
            <a:off x="685800" y="2420470"/>
            <a:ext cx="10820400" cy="3772928"/>
          </a:xfrm>
        </p:spPr>
        <p:txBody>
          <a:bodyPr>
            <a:normAutofit/>
          </a:bodyPr>
          <a:lstStyle/>
          <a:p>
            <a:pPr marL="0" indent="0">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L'entreprise dans laquelle j'ai effectué mon stage est une jeune entreprise souhaitant s'implanter sur le marché des bornes de commandes et des interfaces de gestions de contenu e-commerce.</a:t>
            </a:r>
            <a:br>
              <a:rPr lang="fr-F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Cette entreprise souhaite proposer une solution complète de gestion de contenu en proposant l'interface de commande client, l'interface de commande interne, l'interface de gestion, l'interface de paiement ainsi que l'installation de bornes et l'installation de cette solution.</a:t>
            </a:r>
          </a:p>
          <a:p>
            <a:pPr marL="0" indent="0">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Durant ce stage et grâce à cette entreprise j'ai pu acquérir énormément de connaissances et de compétences grâce à toutes les personnes présente dans l’entreprise qui durant ce stage ont su se montrer présent, bienveillant et à l'écoute tout en me laissant l'opportunité de travailler en autonomie afin de consolider mes acquis.</a:t>
            </a:r>
          </a:p>
          <a:p>
            <a:pPr marL="0" indent="0">
              <a:lnSpc>
                <a:spcPct val="107000"/>
              </a:lnSpc>
              <a:spcAft>
                <a:spcPts val="800"/>
              </a:spcAft>
              <a:buNone/>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2193883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F018E-0D87-2D96-E40F-A2B42226ECCB}"/>
              </a:ext>
            </a:extLst>
          </p:cNvPr>
          <p:cNvSpPr>
            <a:spLocks noGrp="1"/>
          </p:cNvSpPr>
          <p:nvPr>
            <p:ph type="title"/>
          </p:nvPr>
        </p:nvSpPr>
        <p:spPr>
          <a:xfrm>
            <a:off x="7753739" y="335165"/>
            <a:ext cx="3752461" cy="1293028"/>
          </a:xfrm>
        </p:spPr>
        <p:txBody>
          <a:bodyPr/>
          <a:lstStyle/>
          <a:p>
            <a:r>
              <a:rPr lang="fr-FR" dirty="0"/>
              <a:t>Conclusion</a:t>
            </a:r>
          </a:p>
        </p:txBody>
      </p:sp>
      <p:sp>
        <p:nvSpPr>
          <p:cNvPr id="3" name="Espace réservé du contenu 2">
            <a:extLst>
              <a:ext uri="{FF2B5EF4-FFF2-40B4-BE49-F238E27FC236}">
                <a16:creationId xmlns:a16="http://schemas.microsoft.com/office/drawing/2014/main" id="{B99F7D0F-2309-E385-6D41-3530BD6F1FDB}"/>
              </a:ext>
            </a:extLst>
          </p:cNvPr>
          <p:cNvSpPr>
            <a:spLocks noGrp="1"/>
          </p:cNvSpPr>
          <p:nvPr>
            <p:ph idx="1"/>
          </p:nvPr>
        </p:nvSpPr>
        <p:spPr/>
        <p:txBody>
          <a:bodyPr/>
          <a:lstStyle/>
          <a:p>
            <a:pPr marL="0" indent="0">
              <a:buNone/>
            </a:pPr>
            <a:r>
              <a:rPr lang="fr-FR" dirty="0"/>
              <a:t>Pour conclure je suis très fier de mon travail et de ce que j’ai pu accomplir en si peu de temp, je suis conscient de ne pas forcement avoir utilisé toutes les bonnes pratiques lié a ses langage/bibliothèque et qu’il me reste énormément de travail a effectuer. </a:t>
            </a:r>
          </a:p>
          <a:p>
            <a:pPr marL="0" indent="0">
              <a:buNone/>
            </a:pPr>
            <a:endParaRPr lang="fr-FR" dirty="0"/>
          </a:p>
          <a:p>
            <a:pPr marL="0" indent="0">
              <a:buNone/>
            </a:pPr>
            <a:r>
              <a:rPr lang="fr-FR" dirty="0"/>
              <a:t>Cette formation , mes différents formateur ainsi que mes référents de stage m’ont appris le nécessaire afin de consolider mes acquis mais aussi le nécessaire pour continuer a acquérir de nouvelles connaissances. </a:t>
            </a:r>
          </a:p>
        </p:txBody>
      </p:sp>
    </p:spTree>
    <p:extLst>
      <p:ext uri="{BB962C8B-B14F-4D97-AF65-F5344CB8AC3E}">
        <p14:creationId xmlns:p14="http://schemas.microsoft.com/office/powerpoint/2010/main" val="187402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6920753" y="181667"/>
            <a:ext cx="3554506" cy="1293028"/>
          </a:xfrm>
        </p:spPr>
        <p:txBody>
          <a:bodyPr/>
          <a:lstStyle/>
          <a:p>
            <a:r>
              <a:rPr lang="fr-FR" dirty="0"/>
              <a:t>Mon projet</a:t>
            </a:r>
          </a:p>
        </p:txBody>
      </p:sp>
      <p:pic>
        <p:nvPicPr>
          <p:cNvPr id="7" name="Image 6">
            <a:extLst>
              <a:ext uri="{FF2B5EF4-FFF2-40B4-BE49-F238E27FC236}">
                <a16:creationId xmlns:a16="http://schemas.microsoft.com/office/drawing/2014/main" id="{91F07BE7-0DBA-BAB7-B820-0FCBBD0DBB3F}"/>
              </a:ext>
            </a:extLst>
          </p:cNvPr>
          <p:cNvPicPr>
            <a:picLocks noChangeAspect="1"/>
          </p:cNvPicPr>
          <p:nvPr/>
        </p:nvPicPr>
        <p:blipFill>
          <a:blip r:embed="rId3"/>
          <a:stretch>
            <a:fillRect/>
          </a:stretch>
        </p:blipFill>
        <p:spPr>
          <a:xfrm>
            <a:off x="0" y="0"/>
            <a:ext cx="5565249" cy="6858000"/>
          </a:xfrm>
          <a:prstGeom prst="rect">
            <a:avLst/>
          </a:prstGeom>
        </p:spPr>
      </p:pic>
      <p:sp>
        <p:nvSpPr>
          <p:cNvPr id="8" name="ZoneTexte 7">
            <a:extLst>
              <a:ext uri="{FF2B5EF4-FFF2-40B4-BE49-F238E27FC236}">
                <a16:creationId xmlns:a16="http://schemas.microsoft.com/office/drawing/2014/main" id="{B9BE9C84-DA2B-68DB-D40A-DF783B77AA06}"/>
              </a:ext>
            </a:extLst>
          </p:cNvPr>
          <p:cNvSpPr txBox="1"/>
          <p:nvPr/>
        </p:nvSpPr>
        <p:spPr>
          <a:xfrm>
            <a:off x="6626753" y="2178423"/>
            <a:ext cx="4867836" cy="2031325"/>
          </a:xfrm>
          <a:prstGeom prst="rect">
            <a:avLst/>
          </a:prstGeom>
          <a:noFill/>
        </p:spPr>
        <p:txBody>
          <a:bodyPr wrap="square" rtlCol="0">
            <a:spAutoFit/>
          </a:bodyPr>
          <a:lstStyle/>
          <a:p>
            <a:r>
              <a:rPr lang="fr-FR" dirty="0"/>
              <a:t>Etape 1 : MCD</a:t>
            </a:r>
          </a:p>
          <a:p>
            <a:r>
              <a:rPr lang="fr-FR" dirty="0"/>
              <a:t>Etape 2 : Maquette</a:t>
            </a:r>
          </a:p>
          <a:p>
            <a:r>
              <a:rPr lang="fr-FR" dirty="0"/>
              <a:t>Etape 3 : Environnement de travail</a:t>
            </a:r>
          </a:p>
          <a:p>
            <a:r>
              <a:rPr lang="fr-FR" dirty="0"/>
              <a:t>Etape 4: BDD </a:t>
            </a:r>
          </a:p>
          <a:p>
            <a:r>
              <a:rPr lang="fr-FR" dirty="0"/>
              <a:t>Etape 5 : API</a:t>
            </a:r>
          </a:p>
          <a:p>
            <a:r>
              <a:rPr lang="fr-FR" dirty="0"/>
              <a:t>Etape 6 : Frontend.</a:t>
            </a:r>
          </a:p>
          <a:p>
            <a:r>
              <a:rPr lang="fr-FR" dirty="0"/>
              <a:t>Etape 7 : hébergement</a:t>
            </a:r>
          </a:p>
        </p:txBody>
      </p:sp>
    </p:spTree>
    <p:extLst>
      <p:ext uri="{BB962C8B-B14F-4D97-AF65-F5344CB8AC3E}">
        <p14:creationId xmlns:p14="http://schemas.microsoft.com/office/powerpoint/2010/main" val="2252224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p:txBody>
          <a:bodyPr/>
          <a:lstStyle/>
          <a:p>
            <a:r>
              <a:rPr lang="fr-FR" dirty="0"/>
              <a:t>Cahier des charges</a:t>
            </a:r>
          </a:p>
        </p:txBody>
      </p:sp>
      <p:sp>
        <p:nvSpPr>
          <p:cNvPr id="3" name="Espace réservé du contenu 2">
            <a:extLst>
              <a:ext uri="{FF2B5EF4-FFF2-40B4-BE49-F238E27FC236}">
                <a16:creationId xmlns:a16="http://schemas.microsoft.com/office/drawing/2014/main" id="{48B6E9AA-97EB-8AF6-C42E-F9818FF8CB11}"/>
              </a:ext>
            </a:extLst>
          </p:cNvPr>
          <p:cNvSpPr>
            <a:spLocks noGrp="1"/>
          </p:cNvSpPr>
          <p:nvPr>
            <p:ph idx="1"/>
          </p:nvPr>
        </p:nvSpPr>
        <p:spPr/>
        <p:txBody>
          <a:bodyPr/>
          <a:lstStyle/>
          <a:p>
            <a:r>
              <a:rPr lang="fr-FR" dirty="0"/>
              <a:t>L’administrateur doit pouvoir : </a:t>
            </a:r>
          </a:p>
          <a:p>
            <a:pPr lvl="1"/>
            <a:r>
              <a:rPr lang="fr-FR" dirty="0"/>
              <a:t>Se connecter/</a:t>
            </a:r>
            <a:r>
              <a:rPr lang="fr-FR" dirty="0" err="1"/>
              <a:t>deconnecter</a:t>
            </a:r>
            <a:endParaRPr lang="fr-FR" dirty="0"/>
          </a:p>
          <a:p>
            <a:pPr lvl="1"/>
            <a:r>
              <a:rPr lang="fr-FR" dirty="0"/>
              <a:t>Créer/Modifier et supprimer les </a:t>
            </a:r>
            <a:r>
              <a:rPr lang="fr-FR" dirty="0" err="1"/>
              <a:t>elements</a:t>
            </a:r>
            <a:r>
              <a:rPr lang="fr-FR" dirty="0"/>
              <a:t>.</a:t>
            </a:r>
          </a:p>
          <a:p>
            <a:pPr lvl="1"/>
            <a:endParaRPr lang="fr-FR" dirty="0"/>
          </a:p>
          <a:p>
            <a:r>
              <a:rPr lang="fr-FR" dirty="0"/>
              <a:t>Le site doit comporter :</a:t>
            </a:r>
          </a:p>
          <a:p>
            <a:pPr lvl="1"/>
            <a:r>
              <a:rPr lang="fr-FR" dirty="0"/>
              <a:t>Page accueil</a:t>
            </a:r>
          </a:p>
          <a:p>
            <a:pPr lvl="1"/>
            <a:r>
              <a:rPr lang="fr-FR" dirty="0"/>
              <a:t>Barre de navigation avec : </a:t>
            </a:r>
          </a:p>
          <a:p>
            <a:pPr lvl="2"/>
            <a:r>
              <a:rPr lang="fr-FR" dirty="0"/>
              <a:t>Un espace connexion / inscription</a:t>
            </a:r>
          </a:p>
          <a:p>
            <a:pPr lvl="1"/>
            <a:r>
              <a:rPr lang="fr-FR" dirty="0"/>
              <a:t>Une page avec toutes les recettes</a:t>
            </a:r>
          </a:p>
          <a:p>
            <a:endParaRPr lang="fr-FR" dirty="0"/>
          </a:p>
          <a:p>
            <a:r>
              <a:rPr lang="fr-FR" dirty="0"/>
              <a:t>Site doit s’adapter à tous type d’écran.</a:t>
            </a:r>
          </a:p>
        </p:txBody>
      </p:sp>
    </p:spTree>
    <p:extLst>
      <p:ext uri="{BB962C8B-B14F-4D97-AF65-F5344CB8AC3E}">
        <p14:creationId xmlns:p14="http://schemas.microsoft.com/office/powerpoint/2010/main" val="85129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p:txBody>
          <a:bodyPr/>
          <a:lstStyle/>
          <a:p>
            <a:r>
              <a:rPr lang="fr-FR" dirty="0"/>
              <a:t>Environnement de travail</a:t>
            </a:r>
          </a:p>
        </p:txBody>
      </p:sp>
      <p:sp>
        <p:nvSpPr>
          <p:cNvPr id="3" name="Espace réservé du contenu 2">
            <a:extLst>
              <a:ext uri="{FF2B5EF4-FFF2-40B4-BE49-F238E27FC236}">
                <a16:creationId xmlns:a16="http://schemas.microsoft.com/office/drawing/2014/main" id="{48B6E9AA-97EB-8AF6-C42E-F9818FF8CB11}"/>
              </a:ext>
            </a:extLst>
          </p:cNvPr>
          <p:cNvSpPr>
            <a:spLocks noGrp="1"/>
          </p:cNvSpPr>
          <p:nvPr>
            <p:ph idx="1"/>
          </p:nvPr>
        </p:nvSpPr>
        <p:spPr>
          <a:xfrm>
            <a:off x="956982" y="2057401"/>
            <a:ext cx="6243918" cy="530711"/>
          </a:xfrm>
        </p:spPr>
        <p:txBody>
          <a:bodyPr>
            <a:normAutofit fontScale="92500"/>
          </a:bodyPr>
          <a:lstStyle/>
          <a:p>
            <a:pPr marL="0" indent="0">
              <a:buNone/>
            </a:pPr>
            <a:r>
              <a:rPr lang="fr-FR" i="1" dirty="0"/>
              <a:t>Les outils utilisés pour mener a bien ce projet : </a:t>
            </a:r>
          </a:p>
        </p:txBody>
      </p:sp>
      <p:pic>
        <p:nvPicPr>
          <p:cNvPr id="4" name="Image 3">
            <a:extLst>
              <a:ext uri="{FF2B5EF4-FFF2-40B4-BE49-F238E27FC236}">
                <a16:creationId xmlns:a16="http://schemas.microsoft.com/office/drawing/2014/main" id="{C6F7DB18-23A8-380F-42F3-B9FB3589C1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196" y="2761448"/>
            <a:ext cx="1243293" cy="1243293"/>
          </a:xfrm>
          <a:prstGeom prst="rect">
            <a:avLst/>
          </a:prstGeom>
          <a:noFill/>
          <a:ln>
            <a:noFill/>
          </a:ln>
        </p:spPr>
      </p:pic>
      <p:pic>
        <p:nvPicPr>
          <p:cNvPr id="5" name="Image 4">
            <a:extLst>
              <a:ext uri="{FF2B5EF4-FFF2-40B4-BE49-F238E27FC236}">
                <a16:creationId xmlns:a16="http://schemas.microsoft.com/office/drawing/2014/main" id="{C1A84F99-69CA-1155-0678-E18C2DFAC55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796" y="2761448"/>
            <a:ext cx="1334732" cy="1334732"/>
          </a:xfrm>
          <a:prstGeom prst="rect">
            <a:avLst/>
          </a:prstGeom>
          <a:noFill/>
          <a:ln>
            <a:noFill/>
          </a:ln>
        </p:spPr>
      </p:pic>
      <p:pic>
        <p:nvPicPr>
          <p:cNvPr id="6" name="Image 5">
            <a:extLst>
              <a:ext uri="{FF2B5EF4-FFF2-40B4-BE49-F238E27FC236}">
                <a16:creationId xmlns:a16="http://schemas.microsoft.com/office/drawing/2014/main" id="{CBE693D7-6CED-1A40-2ADC-A67DC9BF3F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287835" y="2976759"/>
            <a:ext cx="1669077" cy="1040262"/>
          </a:xfrm>
          <a:prstGeom prst="rect">
            <a:avLst/>
          </a:prstGeom>
          <a:noFill/>
          <a:ln>
            <a:noFill/>
          </a:ln>
        </p:spPr>
      </p:pic>
      <p:pic>
        <p:nvPicPr>
          <p:cNvPr id="7" name="Image 6">
            <a:extLst>
              <a:ext uri="{FF2B5EF4-FFF2-40B4-BE49-F238E27FC236}">
                <a16:creationId xmlns:a16="http://schemas.microsoft.com/office/drawing/2014/main" id="{06EB70B9-0BE8-1289-3003-2236056A94F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0656" y="2794488"/>
            <a:ext cx="1334732" cy="1334732"/>
          </a:xfrm>
          <a:prstGeom prst="rect">
            <a:avLst/>
          </a:prstGeom>
          <a:noFill/>
          <a:ln>
            <a:noFill/>
          </a:ln>
        </p:spPr>
      </p:pic>
      <p:pic>
        <p:nvPicPr>
          <p:cNvPr id="8" name="Image 7">
            <a:extLst>
              <a:ext uri="{FF2B5EF4-FFF2-40B4-BE49-F238E27FC236}">
                <a16:creationId xmlns:a16="http://schemas.microsoft.com/office/drawing/2014/main" id="{8F7123E8-2FD9-5D1F-2490-F72746D3CB5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8270" y="2971904"/>
            <a:ext cx="1171028" cy="1049972"/>
          </a:xfrm>
          <a:prstGeom prst="rect">
            <a:avLst/>
          </a:prstGeom>
          <a:noFill/>
          <a:ln>
            <a:noFill/>
          </a:ln>
        </p:spPr>
      </p:pic>
      <p:pic>
        <p:nvPicPr>
          <p:cNvPr id="9" name="Image 8">
            <a:extLst>
              <a:ext uri="{FF2B5EF4-FFF2-40B4-BE49-F238E27FC236}">
                <a16:creationId xmlns:a16="http://schemas.microsoft.com/office/drawing/2014/main" id="{1A2F23A6-1BA3-A8EA-3D24-12D83C237DE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3458" y="4541742"/>
            <a:ext cx="1553418" cy="1243293"/>
          </a:xfrm>
          <a:prstGeom prst="rect">
            <a:avLst/>
          </a:prstGeom>
          <a:noFill/>
          <a:ln>
            <a:noFill/>
          </a:ln>
        </p:spPr>
      </p:pic>
      <p:pic>
        <p:nvPicPr>
          <p:cNvPr id="10" name="Image 9">
            <a:extLst>
              <a:ext uri="{FF2B5EF4-FFF2-40B4-BE49-F238E27FC236}">
                <a16:creationId xmlns:a16="http://schemas.microsoft.com/office/drawing/2014/main" id="{C0BE9538-98E9-6044-D3DC-992DCE06EC4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8139" y="4653448"/>
            <a:ext cx="1040262" cy="1040262"/>
          </a:xfrm>
          <a:prstGeom prst="rect">
            <a:avLst/>
          </a:prstGeom>
          <a:noFill/>
          <a:ln>
            <a:noFill/>
          </a:ln>
        </p:spPr>
      </p:pic>
      <p:pic>
        <p:nvPicPr>
          <p:cNvPr id="11" name="Image 10">
            <a:extLst>
              <a:ext uri="{FF2B5EF4-FFF2-40B4-BE49-F238E27FC236}">
                <a16:creationId xmlns:a16="http://schemas.microsoft.com/office/drawing/2014/main" id="{048DAE63-D552-1063-571D-805D4472132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85961" y="4753601"/>
            <a:ext cx="1681791" cy="839956"/>
          </a:xfrm>
          <a:prstGeom prst="rect">
            <a:avLst/>
          </a:prstGeom>
          <a:noFill/>
          <a:ln>
            <a:noFill/>
          </a:ln>
        </p:spPr>
      </p:pic>
      <p:pic>
        <p:nvPicPr>
          <p:cNvPr id="12" name="Image 11">
            <a:extLst>
              <a:ext uri="{FF2B5EF4-FFF2-40B4-BE49-F238E27FC236}">
                <a16:creationId xmlns:a16="http://schemas.microsoft.com/office/drawing/2014/main" id="{8AB1B484-E2E2-8932-8E2E-71C44BC9D42E}"/>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94608" y="4653448"/>
            <a:ext cx="986454" cy="986454"/>
          </a:xfrm>
          <a:prstGeom prst="rect">
            <a:avLst/>
          </a:prstGeom>
          <a:noFill/>
          <a:ln>
            <a:noFill/>
          </a:ln>
        </p:spPr>
      </p:pic>
    </p:spTree>
    <p:extLst>
      <p:ext uri="{BB962C8B-B14F-4D97-AF65-F5344CB8AC3E}">
        <p14:creationId xmlns:p14="http://schemas.microsoft.com/office/powerpoint/2010/main" val="218411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8453717" y="450608"/>
            <a:ext cx="3420035" cy="822380"/>
          </a:xfrm>
        </p:spPr>
        <p:txBody>
          <a:bodyPr>
            <a:normAutofit fontScale="90000"/>
          </a:bodyPr>
          <a:lstStyle/>
          <a:p>
            <a:r>
              <a:rPr lang="fr-FR" dirty="0"/>
              <a:t>MCD</a:t>
            </a:r>
            <a:br>
              <a:rPr lang="fr-FR" dirty="0"/>
            </a:br>
            <a:r>
              <a:rPr lang="fr-FR" dirty="0"/>
              <a:t> </a:t>
            </a:r>
            <a:r>
              <a:rPr lang="fr-FR" sz="1400" i="1" dirty="0"/>
              <a:t>(model conceptuel des données)</a:t>
            </a:r>
            <a:endParaRPr lang="fr-FR" i="1" dirty="0"/>
          </a:p>
        </p:txBody>
      </p:sp>
      <p:pic>
        <p:nvPicPr>
          <p:cNvPr id="4" name="Image 3">
            <a:extLst>
              <a:ext uri="{FF2B5EF4-FFF2-40B4-BE49-F238E27FC236}">
                <a16:creationId xmlns:a16="http://schemas.microsoft.com/office/drawing/2014/main" id="{96F046B1-C25C-EB43-A340-4AE732F7761C}"/>
              </a:ext>
            </a:extLst>
          </p:cNvPr>
          <p:cNvPicPr>
            <a:picLocks noChangeAspect="1"/>
          </p:cNvPicPr>
          <p:nvPr/>
        </p:nvPicPr>
        <p:blipFill>
          <a:blip r:embed="rId2"/>
          <a:stretch>
            <a:fillRect/>
          </a:stretch>
        </p:blipFill>
        <p:spPr>
          <a:xfrm>
            <a:off x="335017" y="1589740"/>
            <a:ext cx="7778041" cy="4826000"/>
          </a:xfrm>
          <a:prstGeom prst="rect">
            <a:avLst/>
          </a:prstGeom>
        </p:spPr>
      </p:pic>
    </p:spTree>
    <p:extLst>
      <p:ext uri="{BB962C8B-B14F-4D97-AF65-F5344CB8AC3E}">
        <p14:creationId xmlns:p14="http://schemas.microsoft.com/office/powerpoint/2010/main" val="34319940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DD69-801F-0592-95D9-35E73223B049}"/>
              </a:ext>
            </a:extLst>
          </p:cNvPr>
          <p:cNvSpPr>
            <a:spLocks noGrp="1"/>
          </p:cNvSpPr>
          <p:nvPr>
            <p:ph type="title"/>
          </p:nvPr>
        </p:nvSpPr>
        <p:spPr>
          <a:xfrm>
            <a:off x="9923928" y="136844"/>
            <a:ext cx="1913965" cy="1293028"/>
          </a:xfrm>
        </p:spPr>
        <p:txBody>
          <a:bodyPr/>
          <a:lstStyle/>
          <a:p>
            <a:r>
              <a:rPr lang="fr-FR" dirty="0" err="1"/>
              <a:t>Figma</a:t>
            </a:r>
            <a:endParaRPr lang="fr-FR" dirty="0"/>
          </a:p>
        </p:txBody>
      </p:sp>
      <p:pic>
        <p:nvPicPr>
          <p:cNvPr id="4" name="Image 3">
            <a:extLst>
              <a:ext uri="{FF2B5EF4-FFF2-40B4-BE49-F238E27FC236}">
                <a16:creationId xmlns:a16="http://schemas.microsoft.com/office/drawing/2014/main" id="{7C82F406-FBD1-6286-FB37-A103CE60A9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6256805" cy="3155576"/>
          </a:xfrm>
          <a:prstGeom prst="rect">
            <a:avLst/>
          </a:prstGeom>
        </p:spPr>
      </p:pic>
      <p:pic>
        <p:nvPicPr>
          <p:cNvPr id="5" name="Image 4">
            <a:extLst>
              <a:ext uri="{FF2B5EF4-FFF2-40B4-BE49-F238E27FC236}">
                <a16:creationId xmlns:a16="http://schemas.microsoft.com/office/drawing/2014/main" id="{D93E5BEC-D80A-7712-F5EB-E328926D8C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0590" y="1299882"/>
            <a:ext cx="3039222" cy="2969118"/>
          </a:xfrm>
          <a:prstGeom prst="rect">
            <a:avLst/>
          </a:prstGeom>
        </p:spPr>
      </p:pic>
      <p:pic>
        <p:nvPicPr>
          <p:cNvPr id="6" name="Image 5">
            <a:extLst>
              <a:ext uri="{FF2B5EF4-FFF2-40B4-BE49-F238E27FC236}">
                <a16:creationId xmlns:a16="http://schemas.microsoft.com/office/drawing/2014/main" id="{1A96A688-262F-EF34-E0A9-BCB0DCF538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8211" y="2585256"/>
            <a:ext cx="2035717" cy="3367487"/>
          </a:xfrm>
          <a:prstGeom prst="rect">
            <a:avLst/>
          </a:prstGeom>
        </p:spPr>
      </p:pic>
      <p:pic>
        <p:nvPicPr>
          <p:cNvPr id="7" name="Image 6">
            <a:extLst>
              <a:ext uri="{FF2B5EF4-FFF2-40B4-BE49-F238E27FC236}">
                <a16:creationId xmlns:a16="http://schemas.microsoft.com/office/drawing/2014/main" id="{CCB1D6CF-3C2A-FD1E-1EF4-AECA304B1D78}"/>
              </a:ext>
            </a:extLst>
          </p:cNvPr>
          <p:cNvPicPr>
            <a:picLocks noChangeAspect="1"/>
          </p:cNvPicPr>
          <p:nvPr/>
        </p:nvPicPr>
        <p:blipFill>
          <a:blip r:embed="rId6"/>
          <a:stretch>
            <a:fillRect/>
          </a:stretch>
        </p:blipFill>
        <p:spPr>
          <a:xfrm>
            <a:off x="152867" y="3376124"/>
            <a:ext cx="4553604" cy="3314611"/>
          </a:xfrm>
          <a:prstGeom prst="rect">
            <a:avLst/>
          </a:prstGeom>
        </p:spPr>
      </p:pic>
    </p:spTree>
    <p:extLst>
      <p:ext uri="{BB962C8B-B14F-4D97-AF65-F5344CB8AC3E}">
        <p14:creationId xmlns:p14="http://schemas.microsoft.com/office/powerpoint/2010/main" val="4042899783"/>
      </p:ext>
    </p:extLst>
  </p:cSld>
  <p:clrMapOvr>
    <a:masterClrMapping/>
  </p:clrMapOvr>
</p:sld>
</file>

<file path=ppt/theme/theme1.xml><?xml version="1.0" encoding="utf-8"?>
<a:theme xmlns:a="http://schemas.openxmlformats.org/drawingml/2006/main" name="Traînée de condensation">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TM04033937[[fn=Traînée de condensation]]</Template>
  <TotalTime>2072</TotalTime>
  <Words>1402</Words>
  <Application>Microsoft Office PowerPoint</Application>
  <PresentationFormat>Grand écran</PresentationFormat>
  <Paragraphs>168</Paragraphs>
  <Slides>40</Slides>
  <Notes>12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40</vt:i4>
      </vt:variant>
    </vt:vector>
  </HeadingPairs>
  <TitlesOfParts>
    <vt:vector size="45" baseType="lpstr">
      <vt:lpstr>Arial</vt:lpstr>
      <vt:lpstr>Calibri</vt:lpstr>
      <vt:lpstr>Calibri Light</vt:lpstr>
      <vt:lpstr>Century Gothic</vt:lpstr>
      <vt:lpstr>Traînée de condensation</vt:lpstr>
      <vt:lpstr>MEDJOU YAMINE</vt:lpstr>
      <vt:lpstr>SOMMAIRE</vt:lpstr>
      <vt:lpstr>Introduction</vt:lpstr>
      <vt:lpstr>L’entreprise</vt:lpstr>
      <vt:lpstr>Mon projet</vt:lpstr>
      <vt:lpstr>Cahier des charges</vt:lpstr>
      <vt:lpstr>Environnement de travail</vt:lpstr>
      <vt:lpstr>MCD  (model conceptuel des données)</vt:lpstr>
      <vt:lpstr>Figma</vt:lpstr>
      <vt:lpstr>Backend</vt:lpstr>
      <vt:lpstr>Backend</vt:lpstr>
      <vt:lpstr>Backend</vt:lpstr>
      <vt:lpstr>Backend</vt:lpstr>
      <vt:lpstr>Backend</vt:lpstr>
      <vt:lpstr>Backend</vt:lpstr>
      <vt:lpstr>Backend</vt:lpstr>
      <vt:lpstr>Backend</vt:lpstr>
      <vt:lpstr>Backend</vt:lpstr>
      <vt:lpstr>Présentation PowerPoint</vt:lpstr>
      <vt:lpstr>Présentation PowerPoint</vt:lpstr>
      <vt:lpstr>Nelmio</vt:lpstr>
      <vt:lpstr>Frontend</vt:lpstr>
      <vt:lpstr>Tailwind css</vt:lpstr>
      <vt:lpstr>Présentation PowerPoint</vt:lpstr>
      <vt:lpstr>Présentation PowerPoint</vt:lpstr>
      <vt:lpstr>React</vt:lpstr>
      <vt:lpstr>React</vt:lpstr>
      <vt:lpstr>REACT</vt:lpstr>
      <vt:lpstr>REACT</vt:lpstr>
      <vt:lpstr>Sécurité</vt:lpstr>
      <vt:lpstr>SECURITE</vt:lpstr>
      <vt:lpstr>SECURITE</vt:lpstr>
      <vt:lpstr>Présentation PowerPoint</vt:lpstr>
      <vt:lpstr>Securite</vt:lpstr>
      <vt:lpstr>Securite</vt:lpstr>
      <vt:lpstr>Hébergement</vt:lpstr>
      <vt:lpstr>Hébergement</vt:lpstr>
      <vt:lpstr>Hébergement</vt:lpstr>
      <vt:lpstr>Veille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MEDJOU YAMINE</dc:title>
  <dc:creator>Yamine MEDJOU</dc:creator>
  <cp:lastModifiedBy>Yamine MEDJOU</cp:lastModifiedBy>
  <cp:revision>4</cp:revision>
  <dcterms:created xsi:type="dcterms:W3CDTF">2024-05-22T22:44:27Z</dcterms:created>
  <dcterms:modified xsi:type="dcterms:W3CDTF">2024-05-29T23:24:28Z</dcterms:modified>
</cp:coreProperties>
</file>